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84" r:id="rId6"/>
    <p:sldId id="256" r:id="rId7"/>
    <p:sldId id="260" r:id="rId8"/>
    <p:sldId id="259" r:id="rId9"/>
    <p:sldId id="261" r:id="rId10"/>
    <p:sldId id="262" r:id="rId11"/>
    <p:sldId id="263" r:id="rId12"/>
    <p:sldId id="264" r:id="rId13"/>
    <p:sldId id="258" r:id="rId14"/>
    <p:sldId id="266" r:id="rId15"/>
    <p:sldId id="267" r:id="rId16"/>
    <p:sldId id="268" r:id="rId17"/>
    <p:sldId id="265" r:id="rId18"/>
    <p:sldId id="286" r:id="rId19"/>
    <p:sldId id="28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4617"/>
  </p:normalViewPr>
  <p:slideViewPr>
    <p:cSldViewPr snapToGrid="0">
      <p:cViewPr varScale="1">
        <p:scale>
          <a:sx n="88" d="100"/>
          <a:sy n="88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6EDE7821-D119-044F-AC42-959B891CCF13}"/>
    <pc:docChg chg="modSld modMainMaster">
      <pc:chgData name="Enrico van de Laar" userId="a1491e60-2902-4014-98d0-d7a2530d65dc" providerId="ADAL" clId="{6EDE7821-D119-044F-AC42-959B891CCF13}" dt="2019-08-12T07:46:00.406" v="6" actId="2711"/>
      <pc:docMkLst>
        <pc:docMk/>
      </pc:docMkLst>
      <pc:sldChg chg="modSp">
        <pc:chgData name="Enrico van de Laar" userId="a1491e60-2902-4014-98d0-d7a2530d65dc" providerId="ADAL" clId="{6EDE7821-D119-044F-AC42-959B891CCF13}" dt="2019-08-12T07:46:00.406" v="6" actId="2711"/>
        <pc:sldMkLst>
          <pc:docMk/>
          <pc:sldMk cId="2804415306" sldId="257"/>
        </pc:sldMkLst>
        <pc:spChg chg="mod">
          <ac:chgData name="Enrico van de Laar" userId="a1491e60-2902-4014-98d0-d7a2530d65dc" providerId="ADAL" clId="{6EDE7821-D119-044F-AC42-959B891CCF13}" dt="2019-08-12T07:45:55.986" v="5" actId="2711"/>
          <ac:spMkLst>
            <pc:docMk/>
            <pc:sldMk cId="2804415306" sldId="257"/>
            <ac:spMk id="7" creationId="{81F8B298-6081-48B7-A3BF-10806EC6BFCF}"/>
          </ac:spMkLst>
        </pc:spChg>
        <pc:spChg chg="mod">
          <ac:chgData name="Enrico van de Laar" userId="a1491e60-2902-4014-98d0-d7a2530d65dc" providerId="ADAL" clId="{6EDE7821-D119-044F-AC42-959B891CCF13}" dt="2019-08-12T07:46:00.406" v="6" actId="2711"/>
          <ac:spMkLst>
            <pc:docMk/>
            <pc:sldMk cId="2804415306" sldId="257"/>
            <ac:spMk id="8" creationId="{988D86C6-CA8E-485B-8A34-77D136A95B41}"/>
          </ac:spMkLst>
        </pc:spChg>
      </pc:sldChg>
      <pc:sldMasterChg chg="modSp modSldLayout">
        <pc:chgData name="Enrico van de Laar" userId="a1491e60-2902-4014-98d0-d7a2530d65dc" providerId="ADAL" clId="{6EDE7821-D119-044F-AC42-959B891CCF13}" dt="2019-08-12T07:45:40.126" v="4" actId="2711"/>
        <pc:sldMasterMkLst>
          <pc:docMk/>
          <pc:sldMasterMk cId="1673644368" sldId="2147483648"/>
        </pc:sldMasterMkLst>
        <pc:spChg chg="mod">
          <ac:chgData name="Enrico van de Laar" userId="a1491e60-2902-4014-98d0-d7a2530d65dc" providerId="ADAL" clId="{6EDE7821-D119-044F-AC42-959B891CCF13}" dt="2019-08-12T07:45:18.594" v="1" actId="2711"/>
          <ac:spMkLst>
            <pc:docMk/>
            <pc:sldMasterMk cId="1673644368" sldId="2147483648"/>
            <ac:spMk id="3" creationId="{12726D0F-0340-42C7-8F87-594F17072669}"/>
          </ac:spMkLst>
        </pc:spChg>
        <pc:sldLayoutChg chg="modSp">
          <pc:chgData name="Enrico van de Laar" userId="a1491e60-2902-4014-98d0-d7a2530d65dc" providerId="ADAL" clId="{6EDE7821-D119-044F-AC42-959B891CCF13}" dt="2019-08-12T07:45:32.275" v="3" actId="2711"/>
          <pc:sldLayoutMkLst>
            <pc:docMk/>
            <pc:sldMasterMk cId="1673644368" sldId="2147483648"/>
            <pc:sldLayoutMk cId="3969995385" sldId="2147483650"/>
          </pc:sldLayoutMkLst>
          <pc:spChg chg="mod">
            <ac:chgData name="Enrico van de Laar" userId="a1491e60-2902-4014-98d0-d7a2530d65dc" providerId="ADAL" clId="{6EDE7821-D119-044F-AC42-959B891CCF13}" dt="2019-08-12T07:45:26.196" v="2" actId="2711"/>
            <ac:spMkLst>
              <pc:docMk/>
              <pc:sldMasterMk cId="1673644368" sldId="2147483648"/>
              <pc:sldLayoutMk cId="3969995385" sldId="2147483650"/>
              <ac:spMk id="2" creationId="{36EE20A0-5723-40F8-9D6C-CDF7C5BEE615}"/>
            </ac:spMkLst>
          </pc:spChg>
          <pc:spChg chg="mod">
            <ac:chgData name="Enrico van de Laar" userId="a1491e60-2902-4014-98d0-d7a2530d65dc" providerId="ADAL" clId="{6EDE7821-D119-044F-AC42-959B891CCF13}" dt="2019-08-12T07:45:32.275" v="3" actId="2711"/>
            <ac:spMkLst>
              <pc:docMk/>
              <pc:sldMasterMk cId="1673644368" sldId="2147483648"/>
              <pc:sldLayoutMk cId="3969995385" sldId="2147483650"/>
              <ac:spMk id="3" creationId="{8926C51D-277B-4AEF-8C27-3B3F9A660040}"/>
            </ac:spMkLst>
          </pc:spChg>
        </pc:sldLayoutChg>
        <pc:sldLayoutChg chg="modSp">
          <pc:chgData name="Enrico van de Laar" userId="a1491e60-2902-4014-98d0-d7a2530d65dc" providerId="ADAL" clId="{6EDE7821-D119-044F-AC42-959B891CCF13}" dt="2019-08-12T07:45:40.126" v="4" actId="2711"/>
          <pc:sldLayoutMkLst>
            <pc:docMk/>
            <pc:sldMasterMk cId="1673644368" sldId="2147483648"/>
            <pc:sldLayoutMk cId="481346526" sldId="2147483652"/>
          </pc:sldLayoutMkLst>
          <pc:spChg chg="mod">
            <ac:chgData name="Enrico van de Laar" userId="a1491e60-2902-4014-98d0-d7a2530d65dc" providerId="ADAL" clId="{6EDE7821-D119-044F-AC42-959B891CCF13}" dt="2019-08-12T07:45:40.126" v="4" actId="2711"/>
            <ac:spMkLst>
              <pc:docMk/>
              <pc:sldMasterMk cId="1673644368" sldId="2147483648"/>
              <pc:sldLayoutMk cId="481346526" sldId="2147483652"/>
              <ac:spMk id="3" creationId="{83327381-F23D-4E25-A2AB-8FCFFEA4FA88}"/>
            </ac:spMkLst>
          </pc:spChg>
        </pc:sldLayoutChg>
      </pc:sldMasterChg>
    </pc:docChg>
  </pc:docChgLst>
  <pc:docChgLst>
    <pc:chgData name="Enrico van de Laar" userId="a1491e60-2902-4014-98d0-d7a2530d65dc" providerId="ADAL" clId="{C2212676-0C0A-44EE-ACA9-E3A2F7CD9C5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E3AAE-CA48-4BD8-84A0-9C8B24C633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43C19-3A3D-4160-81D1-3D0989ED0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AA8E-8BAC-49DA-AB38-AD1AED4A8A0D}" type="datetimeFigureOut">
              <a:rPr lang="nl-NL" smtClean="0"/>
              <a:t>05-10-19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615B4-2F3A-4FF9-BA37-C419508ED1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8BC6A-8017-4A8E-9A50-E57A7A024F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5D74D-68A3-49CB-ABA2-D60FFD8722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5878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C2C3-D52E-D543-AD04-5CD2B535D8CE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40953-2E02-B644-A44E-4F0876357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 slide at the beginning</a:t>
            </a:r>
            <a:r>
              <a:rPr lang="en-US" baseline="0" dirty="0"/>
              <a:t> of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DD6A5-53DA-4FDF-9C19-FE949ADEE8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8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we can build and deploy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DD6A5-53DA-4FDF-9C19-FE949ADEE8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 too if you are the last session of the day (16:00 to 16:45)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DD6A5-53DA-4FDF-9C19-FE949ADEE8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Clusters contain all these technologies and can be deployed on-premises or in Azure Kubernetes Services (AKS)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many organizations that have separate environments to deal with any of these options BDC provides.</a:t>
            </a:r>
            <a:br>
              <a:rPr lang="en-US" dirty="0"/>
            </a:br>
            <a:r>
              <a:rPr lang="en-US" dirty="0"/>
              <a:t>BDC brings all of these together into a single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 images can be persistent in terms of storage </a:t>
            </a:r>
            <a:r>
              <a:rPr lang="en-US" dirty="0" err="1"/>
              <a:t>etc</a:t>
            </a:r>
            <a:r>
              <a:rPr lang="en-US" dirty="0"/>
              <a:t> but also allow the flexibility of statelessness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8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57200" defTabSz="932742">
              <a:buSzPct val="90000"/>
              <a:defRPr/>
            </a:pP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Container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(s) live in </a:t>
            </a:r>
            <a:r>
              <a:rPr lang="en-US" sz="1200" i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Pods</a:t>
            </a:r>
          </a:p>
          <a:p>
            <a:pPr marL="457200" lvl="0" indent="-457200" defTabSz="932742">
              <a:buSzPct val="90000"/>
              <a:defRPr/>
            </a:pP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(s) are abstractions within </a:t>
            </a:r>
            <a:r>
              <a:rPr lang="en-US" sz="1200" i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Nodes</a:t>
            </a:r>
          </a:p>
          <a:p>
            <a:pPr marL="457200" lvl="0" indent="-457200" defTabSz="932742">
              <a:buSzPct val="90000"/>
              <a:defRPr/>
            </a:pP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Node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(s)</a:t>
            </a: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are PC’s or VM’s</a:t>
            </a:r>
          </a:p>
          <a:p>
            <a:pPr marL="457200" lvl="0" indent="-457200" defTabSz="932742">
              <a:buSzPct val="90000"/>
              <a:defRPr/>
            </a:pP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Cluster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(s) are groups of </a:t>
            </a:r>
            <a:r>
              <a:rPr lang="en-US" sz="1200" i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Nodes</a:t>
            </a:r>
          </a:p>
          <a:p>
            <a:pPr marL="457200" lvl="0" indent="-457200" defTabSz="932742">
              <a:buSzPct val="90000"/>
              <a:defRPr/>
            </a:pP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Storage is by means of </a:t>
            </a:r>
            <a:r>
              <a:rPr lang="en-US" sz="12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Volume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(s) mounted through a </a:t>
            </a:r>
            <a:r>
              <a:rPr lang="en-US" sz="1200" i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various pools and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BDC through Azure Data Studio</a:t>
            </a:r>
            <a:br>
              <a:rPr lang="en-US" dirty="0"/>
            </a:br>
            <a:r>
              <a:rPr lang="en-US" dirty="0"/>
              <a:t>Show Kibana / Grafana / HDFS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7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create external table from HDFS, use notebooks!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49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Spark querying on HDFS and SQL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0953-2E02-B644-A44E-4F0876357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8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20A0-5723-40F8-9D6C-CDF7C5BEE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ontserrat" pitchFamily="2" charset="77"/>
                <a:ea typeface="Microsoft JhengHei Light" panose="020B0304030504040204" pitchFamily="34" charset="-12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C51D-277B-4AEF-8C27-3B3F9A66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477"/>
            <a:ext cx="10515600" cy="4480560"/>
          </a:xfrm>
        </p:spPr>
        <p:txBody>
          <a:bodyPr/>
          <a:lstStyle>
            <a:lvl1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1pPr>
            <a:lvl2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2pPr>
            <a:lvl3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3pPr>
            <a:lvl4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4pPr>
            <a:lvl5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999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7381-F23D-4E25-A2AB-8FCFFEA4F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0483"/>
            <a:ext cx="5181600" cy="4351338"/>
          </a:xfrm>
        </p:spPr>
        <p:txBody>
          <a:bodyPr/>
          <a:lstStyle>
            <a:lvl1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1pPr>
            <a:lvl2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2pPr>
            <a:lvl3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3pPr>
            <a:lvl4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4pPr>
            <a:lvl5pPr>
              <a:defRPr b="0" i="0">
                <a:latin typeface="Montserrat" pitchFamily="2" charset="77"/>
                <a:ea typeface="Microsoft JhengHei Light" panose="020B0304030504040204" pitchFamily="34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134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9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26D0F-0340-42C7-8F87-594F17072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43296"/>
            <a:ext cx="10515600" cy="118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364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" pitchFamily="2" charset="77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png"/><Relationship Id="rId9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F8B298-6081-48B7-A3BF-10806EC6BFCF}"/>
              </a:ext>
            </a:extLst>
          </p:cNvPr>
          <p:cNvSpPr txBox="1"/>
          <p:nvPr/>
        </p:nvSpPr>
        <p:spPr>
          <a:xfrm>
            <a:off x="2771313" y="2488567"/>
            <a:ext cx="6649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  <a:ea typeface="Microsoft JhengHei Light" panose="020B0304030504040204" pitchFamily="34" charset="-120"/>
              </a:rPr>
              <a:t>A little introduction to </a:t>
            </a:r>
            <a:b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  <a:ea typeface="Microsoft JhengHei Light" panose="020B0304030504040204" pitchFamily="34" charset="-120"/>
              </a:rPr>
            </a:b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  <a:ea typeface="Microsoft JhengHei Light" panose="020B0304030504040204" pitchFamily="34" charset="-120"/>
              </a:rPr>
              <a:t>SQL Server Big Data Clusters</a:t>
            </a:r>
            <a:endParaRPr lang="nl-NL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  <a:ea typeface="Microsoft JhengHei Light" panose="020B03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D86C6-CA8E-485B-8A34-77D136A95B41}"/>
              </a:ext>
            </a:extLst>
          </p:cNvPr>
          <p:cNvSpPr txBox="1"/>
          <p:nvPr/>
        </p:nvSpPr>
        <p:spPr>
          <a:xfrm>
            <a:off x="2510513" y="3707950"/>
            <a:ext cx="717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Microsoft JhengHei Light" panose="020B0304030504040204" pitchFamily="34" charset="-120"/>
              </a:rPr>
              <a:t>Enrico van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Microsoft JhengHei Light" panose="020B0304030504040204" pitchFamily="34" charset="-120"/>
              </a:rPr>
              <a:t>Laar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Microsoft JhengHei Light" panose="020B0304030504040204" pitchFamily="34" charset="-120"/>
              </a:rPr>
              <a:t> – Data Saturday Holland</a:t>
            </a:r>
            <a:endParaRPr lang="nl-NL" sz="240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Microsoft JhengHei Light" panose="020B03040305040402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9544D-0039-442C-95C9-4228838763BF}"/>
              </a:ext>
            </a:extLst>
          </p:cNvPr>
          <p:cNvSpPr txBox="1"/>
          <p:nvPr/>
        </p:nvSpPr>
        <p:spPr>
          <a:xfrm>
            <a:off x="3139902" y="3338618"/>
            <a:ext cx="59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……………………………………………………………………………………………….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1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67F3E-70C9-4946-A7B6-20DEDA52E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470516"/>
            <a:ext cx="5682449" cy="5788241"/>
          </a:xfrm>
          <a:solidFill>
            <a:srgbClr val="264457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nl-NL" b="1" dirty="0">
                <a:solidFill>
                  <a:schemeClr val="bg1"/>
                </a:solidFill>
              </a:rPr>
              <a:t>Connect </a:t>
            </a:r>
            <a:r>
              <a:rPr lang="nl-NL" b="1" dirty="0" err="1">
                <a:solidFill>
                  <a:schemeClr val="bg1"/>
                </a:solidFill>
              </a:rPr>
              <a:t>and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exploring</a:t>
            </a:r>
            <a:r>
              <a:rPr lang="nl-NL" b="1" dirty="0">
                <a:solidFill>
                  <a:schemeClr val="bg1"/>
                </a:solidFill>
              </a:rPr>
              <a:t> a</a:t>
            </a:r>
            <a:br>
              <a:rPr lang="nl-NL" b="1" dirty="0">
                <a:solidFill>
                  <a:schemeClr val="bg1"/>
                </a:solidFill>
              </a:rPr>
            </a:br>
            <a:r>
              <a:rPr lang="nl-NL" b="1" dirty="0">
                <a:solidFill>
                  <a:schemeClr val="bg1"/>
                </a:solidFill>
              </a:rPr>
              <a:t>  SQL Server</a:t>
            </a:r>
            <a:br>
              <a:rPr lang="nl-NL" b="1" dirty="0">
                <a:solidFill>
                  <a:schemeClr val="bg1"/>
                </a:solidFill>
              </a:rPr>
            </a:br>
            <a:r>
              <a:rPr lang="nl-NL" b="1" dirty="0">
                <a:solidFill>
                  <a:schemeClr val="bg1"/>
                </a:solidFill>
              </a:rPr>
              <a:t>  Big Data Cluster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DA9354-5FE6-48C0-ADCE-AFF3D3F5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64" y="2367396"/>
            <a:ext cx="5141947" cy="3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9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67F3E-70C9-4946-A7B6-20DEDA52E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470516"/>
            <a:ext cx="5682449" cy="5788241"/>
          </a:xfrm>
          <a:solidFill>
            <a:srgbClr val="264457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nl-NL" b="1" dirty="0" err="1">
                <a:solidFill>
                  <a:schemeClr val="bg1"/>
                </a:solidFill>
              </a:rPr>
              <a:t>Querying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external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tables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DA9354-5FE6-48C0-ADCE-AFF3D3F5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64" y="2367396"/>
            <a:ext cx="5141947" cy="3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67F3E-70C9-4946-A7B6-20DEDA52E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470516"/>
            <a:ext cx="5682449" cy="5788241"/>
          </a:xfrm>
          <a:solidFill>
            <a:srgbClr val="264457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nl-NL" b="1" dirty="0" err="1">
                <a:solidFill>
                  <a:schemeClr val="bg1"/>
                </a:solidFill>
              </a:rPr>
              <a:t>Querying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Spark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DA9354-5FE6-48C0-ADCE-AFF3D3F5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64" y="2367396"/>
            <a:ext cx="5141947" cy="3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67F3E-70C9-4946-A7B6-20DEDA52E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470516"/>
            <a:ext cx="5682449" cy="5788241"/>
          </a:xfrm>
          <a:solidFill>
            <a:srgbClr val="264457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nl-NL" b="1" dirty="0">
                <a:solidFill>
                  <a:schemeClr val="bg1"/>
                </a:solidFill>
              </a:rPr>
              <a:t>(</a:t>
            </a:r>
            <a:r>
              <a:rPr lang="nl-NL" b="1" dirty="0" err="1">
                <a:solidFill>
                  <a:schemeClr val="bg1"/>
                </a:solidFill>
              </a:rPr>
              <a:t>optional</a:t>
            </a:r>
            <a:r>
              <a:rPr lang="nl-NL" b="1" dirty="0">
                <a:solidFill>
                  <a:schemeClr val="bg1"/>
                </a:solidFill>
              </a:rPr>
              <a:t>) Big Data Cluster</a:t>
            </a:r>
            <a:br>
              <a:rPr lang="nl-NL" b="1" dirty="0">
                <a:solidFill>
                  <a:schemeClr val="bg1"/>
                </a:solidFill>
              </a:rPr>
            </a:br>
            <a:r>
              <a:rPr lang="nl-NL" b="1" dirty="0">
                <a:solidFill>
                  <a:schemeClr val="bg1"/>
                </a:solidFill>
              </a:rPr>
              <a:t>  </a:t>
            </a:r>
            <a:r>
              <a:rPr lang="nl-NL" b="1" dirty="0" err="1">
                <a:solidFill>
                  <a:schemeClr val="bg1"/>
                </a:solidFill>
              </a:rPr>
              <a:t>applications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DA9354-5FE6-48C0-ADCE-AFF3D3F5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64" y="2367396"/>
            <a:ext cx="5141947" cy="3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01362B-63D2-3A49-BCD5-6247BC31C809}"/>
              </a:ext>
            </a:extLst>
          </p:cNvPr>
          <p:cNvSpPr/>
          <p:nvPr/>
        </p:nvSpPr>
        <p:spPr>
          <a:xfrm>
            <a:off x="3048000" y="51154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@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evdlaar</a:t>
            </a:r>
            <a:endParaRPr lang="en-US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Email: 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enrico@dataheroes.nl</a:t>
            </a:r>
            <a:b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Web: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http://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www.enricovandelaar.com</a:t>
            </a:r>
            <a:endParaRPr lang="en-NL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85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600" y="186003"/>
            <a:ext cx="2857899" cy="953041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Session Evaluation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0" y="4093576"/>
            <a:ext cx="2831408" cy="2351957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1686" y="186002"/>
            <a:ext cx="6480000" cy="648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86" y="400050"/>
            <a:ext cx="61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0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600" y="186003"/>
            <a:ext cx="2857899" cy="953041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Event Evaluation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0" y="4093576"/>
            <a:ext cx="2831408" cy="2351957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1686" y="186002"/>
            <a:ext cx="6480000" cy="648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66" y="380999"/>
            <a:ext cx="61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1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5512" y="186003"/>
            <a:ext cx="4010025" cy="1033197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600" y="186003"/>
            <a:ext cx="2857899" cy="953041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Sponsored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0" y="4093576"/>
            <a:ext cx="2831408" cy="2351957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953375" y="186003"/>
            <a:ext cx="4010025" cy="1033197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18" y="240456"/>
            <a:ext cx="3352837" cy="92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674" y="216535"/>
            <a:ext cx="2129425" cy="9721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5512" y="1338527"/>
            <a:ext cx="4010025" cy="1033197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3375" y="1338528"/>
            <a:ext cx="4010025" cy="1033197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943" y="1438128"/>
            <a:ext cx="2974385" cy="833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1290" y="1503621"/>
            <a:ext cx="3634192" cy="70300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65512" y="5952991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5512" y="5089093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5951" y="3361297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65512" y="4225195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5512" y="3361297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5732" y="3361297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5732" y="4225195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5732" y="5089093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5732" y="5952991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05951" y="2497399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05951" y="5952991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505951" y="5089093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05951" y="4225195"/>
            <a:ext cx="2520000" cy="720000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278" y="3429867"/>
            <a:ext cx="2424468" cy="6114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278" y="4399627"/>
            <a:ext cx="2424468" cy="383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589" y="5124257"/>
            <a:ext cx="1439050" cy="6800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3278" y="6057820"/>
            <a:ext cx="2424468" cy="510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498" y="3474670"/>
            <a:ext cx="2424468" cy="4932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085" y="4259276"/>
            <a:ext cx="1733294" cy="6518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3498" y="5158498"/>
            <a:ext cx="2424468" cy="5811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4242" y="5977782"/>
            <a:ext cx="2039432" cy="6704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5068" y="2531339"/>
            <a:ext cx="2221765" cy="6703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9561" y="3467766"/>
            <a:ext cx="2383839" cy="5790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9561" y="4399627"/>
            <a:ext cx="2409684" cy="4803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8932" y="5321979"/>
            <a:ext cx="2424468" cy="2846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9561" y="6128146"/>
            <a:ext cx="2424468" cy="4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F0D5A-9F89-F640-806B-290ECD6C21E0}"/>
              </a:ext>
            </a:extLst>
          </p:cNvPr>
          <p:cNvSpPr txBox="1"/>
          <p:nvPr/>
        </p:nvSpPr>
        <p:spPr>
          <a:xfrm>
            <a:off x="2483341" y="1468768"/>
            <a:ext cx="7912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 van de Laar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Founder | Data &amp; Advanced Analytics consultant @ Dataheroes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Microsoft Data Platform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Blogger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Crazy </a:t>
            </a:r>
            <a:r>
              <a:rPr lang="en-US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Data Scientist</a:t>
            </a:r>
            <a:endParaRPr 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Twitter: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@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evdlaar</a:t>
            </a:r>
            <a:endParaRPr lang="en-US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Email: 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enrico@dataheroes.nl</a:t>
            </a:r>
            <a:b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Web: </a:t>
            </a:r>
            <a:r>
              <a:rPr 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http://</a:t>
            </a:r>
            <a:r>
              <a:rPr lang="en-US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www.enricovandelaar.com</a:t>
            </a:r>
            <a:endParaRPr lang="en-NL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73D41-FEA7-5A41-83FA-E69C07D2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41" y="4636076"/>
            <a:ext cx="4614040" cy="552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289B0-77BF-9B47-89E9-6803A8F8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9207"/>
            <a:ext cx="1139207" cy="1580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E4607-E6E2-9446-A8DD-512EB7D91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87" y="2547650"/>
            <a:ext cx="1030014" cy="1472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3A5A2-5C73-8647-82F3-96B3A2385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01" y="2543693"/>
            <a:ext cx="971831" cy="1476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E9F61-9500-A548-BBD6-511F57DA3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456" y="2539449"/>
            <a:ext cx="1035751" cy="1480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A2C292-56F2-BD46-BBE0-FDD8F7BA0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16" y="4594927"/>
            <a:ext cx="2717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to the point!</a:t>
            </a:r>
            <a:endParaRPr lang="nl-NL" dirty="0"/>
          </a:p>
        </p:txBody>
      </p:sp>
      <p:pic>
        <p:nvPicPr>
          <p:cNvPr id="8" name="Grafik 12">
            <a:extLst>
              <a:ext uri="{FF2B5EF4-FFF2-40B4-BE49-F238E27FC236}">
                <a16:creationId xmlns:a16="http://schemas.microsoft.com/office/drawing/2014/main" id="{6AA9AE51-6FA2-664A-9F53-C65714DE0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8" b="24893"/>
          <a:stretch/>
        </p:blipFill>
        <p:spPr>
          <a:xfrm>
            <a:off x="5791116" y="2680415"/>
            <a:ext cx="4735370" cy="944926"/>
          </a:xfrm>
          <a:prstGeom prst="rect">
            <a:avLst/>
          </a:prstGeom>
        </p:spPr>
      </p:pic>
      <p:pic>
        <p:nvPicPr>
          <p:cNvPr id="11" name="Grafik 17">
            <a:extLst>
              <a:ext uri="{FF2B5EF4-FFF2-40B4-BE49-F238E27FC236}">
                <a16:creationId xmlns:a16="http://schemas.microsoft.com/office/drawing/2014/main" id="{A0231F6C-87BF-224A-A235-884642FD1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3" y="1416211"/>
            <a:ext cx="5050103" cy="1090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9413E5-F800-2444-AC1F-117B0004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030" y="2841822"/>
            <a:ext cx="42164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2A902-D3BA-264D-A3ED-3CF290D7A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873" y="628669"/>
            <a:ext cx="3370384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E77FF-355C-E844-9530-AB82258AE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30" y="4420154"/>
            <a:ext cx="2286000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1BF10-2E30-EE49-8CB7-FFB70ED84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771" y="4184979"/>
            <a:ext cx="4762500" cy="2171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5299D7-E45F-3B47-8B73-F06910654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5271" y="3625341"/>
            <a:ext cx="2271486" cy="20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 Hub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535B-8EBE-4399-8D52-36C64482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essence, the goals of Big Data Clusters is creating a centralized data hub that can store, process and handle data of a wide variety</a:t>
            </a:r>
            <a:endParaRPr lang="nl-NL" dirty="0"/>
          </a:p>
        </p:txBody>
      </p:sp>
      <p:cxnSp>
        <p:nvCxnSpPr>
          <p:cNvPr id="4" name="Straight Connector 28">
            <a:extLst>
              <a:ext uri="{FF2B5EF4-FFF2-40B4-BE49-F238E27FC236}">
                <a16:creationId xmlns:a16="http://schemas.microsoft.com/office/drawing/2014/main" id="{71696B8F-886D-664A-9380-EC4027E63D44}"/>
              </a:ext>
            </a:extLst>
          </p:cNvPr>
          <p:cNvCxnSpPr/>
          <p:nvPr/>
        </p:nvCxnSpPr>
        <p:spPr>
          <a:xfrm>
            <a:off x="3935760" y="2840314"/>
            <a:ext cx="0" cy="370332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23">
            <a:extLst>
              <a:ext uri="{FF2B5EF4-FFF2-40B4-BE49-F238E27FC236}">
                <a16:creationId xmlns:a16="http://schemas.microsoft.com/office/drawing/2014/main" id="{A81953FA-2A77-9B48-97C6-E2674E358AD9}"/>
              </a:ext>
            </a:extLst>
          </p:cNvPr>
          <p:cNvCxnSpPr/>
          <p:nvPr/>
        </p:nvCxnSpPr>
        <p:spPr>
          <a:xfrm>
            <a:off x="7752184" y="2840314"/>
            <a:ext cx="0" cy="370332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34721D-5483-8A48-AE64-5A58221A1EF9}"/>
              </a:ext>
            </a:extLst>
          </p:cNvPr>
          <p:cNvGrpSpPr/>
          <p:nvPr/>
        </p:nvGrpSpPr>
        <p:grpSpPr>
          <a:xfrm>
            <a:off x="4598748" y="2883561"/>
            <a:ext cx="2606040" cy="4020198"/>
            <a:chOff x="4598748" y="2694878"/>
            <a:chExt cx="2606040" cy="4020198"/>
          </a:xfrm>
        </p:grpSpPr>
        <p:sp>
          <p:nvSpPr>
            <p:cNvPr id="6" name="TextBox 37">
              <a:extLst>
                <a:ext uri="{FF2B5EF4-FFF2-40B4-BE49-F238E27FC236}">
                  <a16:creationId xmlns:a16="http://schemas.microsoft.com/office/drawing/2014/main" id="{8B9ABCB0-7D2A-BF46-AF30-8D6A3E5DBF6A}"/>
                </a:ext>
              </a:extLst>
            </p:cNvPr>
            <p:cNvSpPr txBox="1"/>
            <p:nvPr/>
          </p:nvSpPr>
          <p:spPr>
            <a:xfrm>
              <a:off x="4759041" y="2694878"/>
              <a:ext cx="2283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defRPr/>
              </a:pPr>
              <a:r>
                <a:rPr lang="en-US" sz="1200" b="1" dirty="0">
                  <a:solidFill>
                    <a:srgbClr val="0077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Managed SQL Server, Spark, and data lake</a:t>
              </a:r>
            </a:p>
          </p:txBody>
        </p:sp>
        <p:sp>
          <p:nvSpPr>
            <p:cNvPr id="7" name="TextBox 110">
              <a:extLst>
                <a:ext uri="{FF2B5EF4-FFF2-40B4-BE49-F238E27FC236}">
                  <a16:creationId xmlns:a16="http://schemas.microsoft.com/office/drawing/2014/main" id="{3907453A-8780-384B-9482-005D3C82CF25}"/>
                </a:ext>
              </a:extLst>
            </p:cNvPr>
            <p:cNvSpPr txBox="1"/>
            <p:nvPr/>
          </p:nvSpPr>
          <p:spPr>
            <a:xfrm>
              <a:off x="4598748" y="5542960"/>
              <a:ext cx="2606040" cy="117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Store high volume data in a data lake and access it easily using either SQL or Spark</a:t>
              </a:r>
            </a:p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 services, admin portal, and integrated security make it all easy to manage</a:t>
              </a:r>
            </a:p>
          </p:txBody>
        </p:sp>
        <p:sp>
          <p:nvSpPr>
            <p:cNvPr id="8" name="Rectangle 187">
              <a:extLst>
                <a:ext uri="{FF2B5EF4-FFF2-40B4-BE49-F238E27FC236}">
                  <a16:creationId xmlns:a16="http://schemas.microsoft.com/office/drawing/2014/main" id="{05623844-A157-9F47-AA08-C8BFEC7868AF}"/>
                </a:ext>
              </a:extLst>
            </p:cNvPr>
            <p:cNvSpPr/>
            <p:nvPr/>
          </p:nvSpPr>
          <p:spPr>
            <a:xfrm>
              <a:off x="5035693" y="4104747"/>
              <a:ext cx="625007" cy="360099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SQL Server </a:t>
              </a:r>
            </a:p>
          </p:txBody>
        </p:sp>
        <p:sp>
          <p:nvSpPr>
            <p:cNvPr id="34" name="Rectangle 368">
              <a:extLst>
                <a:ext uri="{FF2B5EF4-FFF2-40B4-BE49-F238E27FC236}">
                  <a16:creationId xmlns:a16="http://schemas.microsoft.com/office/drawing/2014/main" id="{478405EF-D387-8941-9BA7-1BBE797D50AA}"/>
                </a:ext>
              </a:extLst>
            </p:cNvPr>
            <p:cNvSpPr/>
            <p:nvPr/>
          </p:nvSpPr>
          <p:spPr>
            <a:xfrm>
              <a:off x="6167837" y="4158460"/>
              <a:ext cx="625007" cy="249299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Spark </a:t>
              </a:r>
            </a:p>
          </p:txBody>
        </p:sp>
        <p:sp>
          <p:nvSpPr>
            <p:cNvPr id="35" name="Rectangle 372">
              <a:extLst>
                <a:ext uri="{FF2B5EF4-FFF2-40B4-BE49-F238E27FC236}">
                  <a16:creationId xmlns:a16="http://schemas.microsoft.com/office/drawing/2014/main" id="{84751CEE-840C-B045-B20C-CCFD7FF93B5B}"/>
                </a:ext>
              </a:extLst>
            </p:cNvPr>
            <p:cNvSpPr/>
            <p:nvPr/>
          </p:nvSpPr>
          <p:spPr>
            <a:xfrm>
              <a:off x="4947553" y="4753757"/>
              <a:ext cx="1897586" cy="346249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102870" rIns="68580" bIns="102870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Scalable, shared storage (HDFS)</a:t>
              </a:r>
            </a:p>
          </p:txBody>
        </p: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id="{3E95F71C-0A17-3D42-BF96-6EDF95822E1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5348196" y="4464845"/>
              <a:ext cx="1" cy="287358"/>
            </a:xfrm>
            <a:prstGeom prst="straightConnector1">
              <a:avLst/>
            </a:prstGeom>
            <a:ln w="12700">
              <a:solidFill>
                <a:srgbClr val="75757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122">
              <a:extLst>
                <a:ext uri="{FF2B5EF4-FFF2-40B4-BE49-F238E27FC236}">
                  <a16:creationId xmlns:a16="http://schemas.microsoft.com/office/drawing/2014/main" id="{9C436D83-7DE0-0647-9E75-68719DA7005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0340" y="4407759"/>
              <a:ext cx="0" cy="344445"/>
            </a:xfrm>
            <a:prstGeom prst="straightConnector1">
              <a:avLst/>
            </a:prstGeom>
            <a:ln w="12700">
              <a:solidFill>
                <a:srgbClr val="75757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153">
              <a:extLst>
                <a:ext uri="{FF2B5EF4-FFF2-40B4-BE49-F238E27FC236}">
                  <a16:creationId xmlns:a16="http://schemas.microsoft.com/office/drawing/2014/main" id="{812B0D91-A925-C74C-AF76-2D3404BC1ED8}"/>
                </a:ext>
              </a:extLst>
            </p:cNvPr>
            <p:cNvSpPr/>
            <p:nvPr/>
          </p:nvSpPr>
          <p:spPr>
            <a:xfrm>
              <a:off x="4820597" y="3488210"/>
              <a:ext cx="2174292" cy="1744802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2870" bIns="102870" rtlCol="0" anchor="t"/>
            <a:lstStyle/>
            <a:p>
              <a:pPr algn="ctr" defTabSz="342900">
                <a:spcAft>
                  <a:spcPts val="300"/>
                </a:spcAft>
                <a:defRPr/>
              </a:pPr>
              <a:r>
                <a:rPr lang="en-US" sz="788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Admin portal and management services</a:t>
              </a:r>
            </a:p>
            <a:p>
              <a:pPr algn="ctr" defTabSz="342900">
                <a:spcAft>
                  <a:spcPts val="300"/>
                </a:spcAft>
                <a:defRPr/>
              </a:pPr>
              <a:r>
                <a:rPr lang="en-US" sz="788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Integrated AD-based security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B13A63-D885-EA49-A304-E84581E093BB}"/>
              </a:ext>
            </a:extLst>
          </p:cNvPr>
          <p:cNvGrpSpPr/>
          <p:nvPr/>
        </p:nvGrpSpPr>
        <p:grpSpPr>
          <a:xfrm>
            <a:off x="801926" y="2883561"/>
            <a:ext cx="2657996" cy="3681644"/>
            <a:chOff x="801926" y="2694878"/>
            <a:chExt cx="2657996" cy="3681644"/>
          </a:xfrm>
        </p:grpSpPr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A0D4492F-5328-3B40-BC6F-4FE2C3386C0A}"/>
                </a:ext>
              </a:extLst>
            </p:cNvPr>
            <p:cNvSpPr txBox="1"/>
            <p:nvPr/>
          </p:nvSpPr>
          <p:spPr>
            <a:xfrm>
              <a:off x="848675" y="2694878"/>
              <a:ext cx="2283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defRPr/>
              </a:pPr>
              <a:r>
                <a:rPr lang="en-US" sz="1200" b="1" dirty="0">
                  <a:solidFill>
                    <a:srgbClr val="0077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virtualization</a:t>
              </a:r>
            </a:p>
          </p:txBody>
        </p:sp>
        <p:sp>
          <p:nvSpPr>
            <p:cNvPr id="10" name="TextBox 68">
              <a:extLst>
                <a:ext uri="{FF2B5EF4-FFF2-40B4-BE49-F238E27FC236}">
                  <a16:creationId xmlns:a16="http://schemas.microsoft.com/office/drawing/2014/main" id="{9EF96D64-7905-D143-B80C-0EE467B580ED}"/>
                </a:ext>
              </a:extLst>
            </p:cNvPr>
            <p:cNvSpPr txBox="1"/>
            <p:nvPr/>
          </p:nvSpPr>
          <p:spPr>
            <a:xfrm>
              <a:off x="853882" y="5542960"/>
              <a:ext cx="2606040" cy="8335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Combine data from many sources without moving or replicating it</a:t>
              </a:r>
            </a:p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Scale out compute and caching to boost performance</a:t>
              </a:r>
            </a:p>
          </p:txBody>
        </p:sp>
        <p:sp>
          <p:nvSpPr>
            <p:cNvPr id="11" name="TextBox 136">
              <a:extLst>
                <a:ext uri="{FF2B5EF4-FFF2-40B4-BE49-F238E27FC236}">
                  <a16:creationId xmlns:a16="http://schemas.microsoft.com/office/drawing/2014/main" id="{3DE5A0D1-DC28-7A4B-907E-5D1820B043FE}"/>
                </a:ext>
              </a:extLst>
            </p:cNvPr>
            <p:cNvSpPr txBox="1"/>
            <p:nvPr/>
          </p:nvSpPr>
          <p:spPr>
            <a:xfrm>
              <a:off x="1749590" y="3674081"/>
              <a:ext cx="481886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bIns="34290" rtlCol="0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825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T-SQL</a:t>
              </a:r>
            </a:p>
          </p:txBody>
        </p:sp>
        <p:sp>
          <p:nvSpPr>
            <p:cNvPr id="12" name="TextBox 137">
              <a:extLst>
                <a:ext uri="{FF2B5EF4-FFF2-40B4-BE49-F238E27FC236}">
                  <a16:creationId xmlns:a16="http://schemas.microsoft.com/office/drawing/2014/main" id="{48EB7122-9AA4-B04A-9714-C0768E012428}"/>
                </a:ext>
              </a:extLst>
            </p:cNvPr>
            <p:cNvSpPr txBox="1"/>
            <p:nvPr/>
          </p:nvSpPr>
          <p:spPr>
            <a:xfrm>
              <a:off x="1020252" y="3613138"/>
              <a:ext cx="582930" cy="1962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825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Analytics</a:t>
              </a:r>
            </a:p>
          </p:txBody>
        </p:sp>
        <p:sp>
          <p:nvSpPr>
            <p:cNvPr id="13" name="TextBox 138">
              <a:extLst>
                <a:ext uri="{FF2B5EF4-FFF2-40B4-BE49-F238E27FC236}">
                  <a16:creationId xmlns:a16="http://schemas.microsoft.com/office/drawing/2014/main" id="{50E99A29-1A38-FD4F-BBA0-D2CB8258E355}"/>
                </a:ext>
              </a:extLst>
            </p:cNvPr>
            <p:cNvSpPr txBox="1"/>
            <p:nvPr/>
          </p:nvSpPr>
          <p:spPr>
            <a:xfrm>
              <a:off x="2377883" y="3613138"/>
              <a:ext cx="582930" cy="1962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825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Apps</a:t>
              </a:r>
            </a:p>
          </p:txBody>
        </p:sp>
        <p:sp>
          <p:nvSpPr>
            <p:cNvPr id="14" name="TextBox 139">
              <a:extLst>
                <a:ext uri="{FF2B5EF4-FFF2-40B4-BE49-F238E27FC236}">
                  <a16:creationId xmlns:a16="http://schemas.microsoft.com/office/drawing/2014/main" id="{26FD3C5A-CA0F-634F-8D58-8D3B67785385}"/>
                </a:ext>
              </a:extLst>
            </p:cNvPr>
            <p:cNvSpPr txBox="1"/>
            <p:nvPr/>
          </p:nvSpPr>
          <p:spPr>
            <a:xfrm>
              <a:off x="801926" y="5024383"/>
              <a:ext cx="703627" cy="3924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>
                  <a:solidFill>
                    <a:srgbClr val="0078D7"/>
                  </a:solidFill>
                </a:rPr>
                <a:t>Open database connectivity</a:t>
              </a:r>
            </a:p>
          </p:txBody>
        </p:sp>
        <p:sp>
          <p:nvSpPr>
            <p:cNvPr id="15" name="TextBox 140">
              <a:extLst>
                <a:ext uri="{FF2B5EF4-FFF2-40B4-BE49-F238E27FC236}">
                  <a16:creationId xmlns:a16="http://schemas.microsoft.com/office/drawing/2014/main" id="{AD8B810F-F518-3346-9589-5BF5F3D0F19A}"/>
                </a:ext>
              </a:extLst>
            </p:cNvPr>
            <p:cNvSpPr txBox="1"/>
            <p:nvPr/>
          </p:nvSpPr>
          <p:spPr>
            <a:xfrm>
              <a:off x="1374160" y="5024382"/>
              <a:ext cx="644300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1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>
                  <a:solidFill>
                    <a:srgbClr val="0078D7"/>
                  </a:solidFill>
                </a:rPr>
                <a:t>NoSQL</a:t>
              </a:r>
            </a:p>
          </p:txBody>
        </p:sp>
        <p:sp>
          <p:nvSpPr>
            <p:cNvPr id="16" name="TextBox 141">
              <a:extLst>
                <a:ext uri="{FF2B5EF4-FFF2-40B4-BE49-F238E27FC236}">
                  <a16:creationId xmlns:a16="http://schemas.microsoft.com/office/drawing/2014/main" id="{DD313630-EFC4-ED45-9E6F-BC0781C85CAD}"/>
                </a:ext>
              </a:extLst>
            </p:cNvPr>
            <p:cNvSpPr txBox="1"/>
            <p:nvPr/>
          </p:nvSpPr>
          <p:spPr>
            <a:xfrm>
              <a:off x="1946394" y="5024383"/>
              <a:ext cx="644300" cy="2885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>
                  <a:solidFill>
                    <a:srgbClr val="0078D7"/>
                  </a:solidFill>
                </a:rPr>
                <a:t>Relational databases</a:t>
              </a:r>
            </a:p>
          </p:txBody>
        </p:sp>
        <p:sp>
          <p:nvSpPr>
            <p:cNvPr id="17" name="TextBox 143">
              <a:extLst>
                <a:ext uri="{FF2B5EF4-FFF2-40B4-BE49-F238E27FC236}">
                  <a16:creationId xmlns:a16="http://schemas.microsoft.com/office/drawing/2014/main" id="{D657CA46-712A-014E-8188-2F51E1BA34FF}"/>
                </a:ext>
              </a:extLst>
            </p:cNvPr>
            <p:cNvSpPr txBox="1"/>
            <p:nvPr/>
          </p:nvSpPr>
          <p:spPr>
            <a:xfrm>
              <a:off x="2518628" y="5024382"/>
              <a:ext cx="644300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1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>
                  <a:solidFill>
                    <a:srgbClr val="0078D7"/>
                  </a:solidFill>
                </a:rPr>
                <a:t>HDFS</a:t>
              </a:r>
            </a:p>
          </p:txBody>
        </p:sp>
        <p:grpSp>
          <p:nvGrpSpPr>
            <p:cNvPr id="18" name="Group 294">
              <a:extLst>
                <a:ext uri="{FF2B5EF4-FFF2-40B4-BE49-F238E27FC236}">
                  <a16:creationId xmlns:a16="http://schemas.microsoft.com/office/drawing/2014/main" id="{51B6C053-2710-DA4E-B726-085BBAE2944E}"/>
                </a:ext>
              </a:extLst>
            </p:cNvPr>
            <p:cNvGrpSpPr/>
            <p:nvPr/>
          </p:nvGrpSpPr>
          <p:grpSpPr>
            <a:xfrm flipH="1">
              <a:off x="2520316" y="3295839"/>
              <a:ext cx="298067" cy="298907"/>
              <a:chOff x="4825203" y="4636641"/>
              <a:chExt cx="484632" cy="485997"/>
            </a:xfrm>
            <a:noFill/>
          </p:grpSpPr>
          <p:grpSp>
            <p:nvGrpSpPr>
              <p:cNvPr id="19" name="Group 299">
                <a:extLst>
                  <a:ext uri="{FF2B5EF4-FFF2-40B4-BE49-F238E27FC236}">
                    <a16:creationId xmlns:a16="http://schemas.microsoft.com/office/drawing/2014/main" id="{FDDDE039-CDEC-E948-9D36-A642B199AA7F}"/>
                  </a:ext>
                </a:extLst>
              </p:cNvPr>
              <p:cNvGrpSpPr/>
              <p:nvPr/>
            </p:nvGrpSpPr>
            <p:grpSpPr>
              <a:xfrm>
                <a:off x="4825203" y="4636641"/>
                <a:ext cx="484632" cy="485997"/>
                <a:chOff x="2107244" y="1575258"/>
                <a:chExt cx="310993" cy="264555"/>
              </a:xfrm>
              <a:grpFill/>
            </p:grpSpPr>
            <p:sp>
              <p:nvSpPr>
                <p:cNvPr id="21" name="Rectangle 9">
                  <a:extLst>
                    <a:ext uri="{FF2B5EF4-FFF2-40B4-BE49-F238E27FC236}">
                      <a16:creationId xmlns:a16="http://schemas.microsoft.com/office/drawing/2014/main" id="{C249C161-BEA1-6F4A-B2F1-BBABA09EE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A9EDA032-085B-834B-9C95-AD4716C5E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905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0" name="Oval 300">
                <a:extLst>
                  <a:ext uri="{FF2B5EF4-FFF2-40B4-BE49-F238E27FC236}">
                    <a16:creationId xmlns:a16="http://schemas.microsoft.com/office/drawing/2014/main" id="{9B7A94EE-B2F2-974F-8481-46CC3099210D}"/>
                  </a:ext>
                </a:extLst>
              </p:cNvPr>
              <p:cNvSpPr/>
              <p:nvPr/>
            </p:nvSpPr>
            <p:spPr bwMode="auto">
              <a:xfrm>
                <a:off x="4865134" y="4679796"/>
                <a:ext cx="45089" cy="45089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3" name="Straight Arrow Connector 304">
              <a:extLst>
                <a:ext uri="{FF2B5EF4-FFF2-40B4-BE49-F238E27FC236}">
                  <a16:creationId xmlns:a16="http://schemas.microsoft.com/office/drawing/2014/main" id="{DC763B35-F428-354F-A34D-DA3ABF68EE29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990533" y="3499252"/>
              <a:ext cx="0" cy="174829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05">
              <a:extLst>
                <a:ext uri="{FF2B5EF4-FFF2-40B4-BE49-F238E27FC236}">
                  <a16:creationId xmlns:a16="http://schemas.microsoft.com/office/drawing/2014/main" id="{9101F578-BA35-CF40-9AD3-248075A916AB}"/>
                </a:ext>
              </a:extLst>
            </p:cNvPr>
            <p:cNvCxnSpPr>
              <a:cxnSpLocks/>
            </p:cNvCxnSpPr>
            <p:nvPr/>
          </p:nvCxnSpPr>
          <p:spPr>
            <a:xfrm>
              <a:off x="1990533" y="3881558"/>
              <a:ext cx="0" cy="151355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06">
              <a:extLst>
                <a:ext uri="{FF2B5EF4-FFF2-40B4-BE49-F238E27FC236}">
                  <a16:creationId xmlns:a16="http://schemas.microsoft.com/office/drawing/2014/main" id="{3E32E914-08AA-344F-905A-A7434CFD2F75}"/>
                </a:ext>
              </a:extLst>
            </p:cNvPr>
            <p:cNvCxnSpPr>
              <a:cxnSpLocks/>
            </p:cNvCxnSpPr>
            <p:nvPr/>
          </p:nvCxnSpPr>
          <p:spPr>
            <a:xfrm>
              <a:off x="1698316" y="4867014"/>
              <a:ext cx="0" cy="155520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08">
              <a:extLst>
                <a:ext uri="{FF2B5EF4-FFF2-40B4-BE49-F238E27FC236}">
                  <a16:creationId xmlns:a16="http://schemas.microsoft.com/office/drawing/2014/main" id="{0B9D8FA0-CCD7-3A4E-83F0-750D35FAE06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16" y="4867014"/>
              <a:ext cx="0" cy="155520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09">
              <a:extLst>
                <a:ext uri="{FF2B5EF4-FFF2-40B4-BE49-F238E27FC236}">
                  <a16:creationId xmlns:a16="http://schemas.microsoft.com/office/drawing/2014/main" id="{A891B840-5429-314E-85F8-A73474663A75}"/>
                </a:ext>
              </a:extLst>
            </p:cNvPr>
            <p:cNvCxnSpPr>
              <a:cxnSpLocks/>
            </p:cNvCxnSpPr>
            <p:nvPr/>
          </p:nvCxnSpPr>
          <p:spPr>
            <a:xfrm>
              <a:off x="2269816" y="4867014"/>
              <a:ext cx="0" cy="155520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310">
              <a:extLst>
                <a:ext uri="{FF2B5EF4-FFF2-40B4-BE49-F238E27FC236}">
                  <a16:creationId xmlns:a16="http://schemas.microsoft.com/office/drawing/2014/main" id="{640EE087-A262-7943-A466-D6E7A212C66F}"/>
                </a:ext>
              </a:extLst>
            </p:cNvPr>
            <p:cNvCxnSpPr>
              <a:cxnSpLocks/>
            </p:cNvCxnSpPr>
            <p:nvPr/>
          </p:nvCxnSpPr>
          <p:spPr>
            <a:xfrm>
              <a:off x="2841316" y="4867014"/>
              <a:ext cx="0" cy="155520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2">
              <a:extLst>
                <a:ext uri="{FF2B5EF4-FFF2-40B4-BE49-F238E27FC236}">
                  <a16:creationId xmlns:a16="http://schemas.microsoft.com/office/drawing/2014/main" id="{C3585F73-AB4A-574A-AABA-25944FCAFB81}"/>
                </a:ext>
              </a:extLst>
            </p:cNvPr>
            <p:cNvCxnSpPr/>
            <p:nvPr/>
          </p:nvCxnSpPr>
          <p:spPr>
            <a:xfrm>
              <a:off x="1577090" y="3499251"/>
              <a:ext cx="826889" cy="0"/>
            </a:xfrm>
            <a:prstGeom prst="line">
              <a:avLst/>
            </a:prstGeom>
            <a:ln w="12700">
              <a:solidFill>
                <a:srgbClr val="75757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65">
              <a:extLst>
                <a:ext uri="{FF2B5EF4-FFF2-40B4-BE49-F238E27FC236}">
                  <a16:creationId xmlns:a16="http://schemas.microsoft.com/office/drawing/2014/main" id="{C5268192-3E07-0E4F-A42C-43004A307832}"/>
                </a:ext>
              </a:extLst>
            </p:cNvPr>
            <p:cNvSpPr/>
            <p:nvPr/>
          </p:nvSpPr>
          <p:spPr>
            <a:xfrm>
              <a:off x="1020253" y="4071376"/>
              <a:ext cx="1940561" cy="249299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SQL Server External Tables</a:t>
              </a:r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A69A0F8-98E6-7340-8FBF-AF98B3CF9C43}"/>
                </a:ext>
              </a:extLst>
            </p:cNvPr>
            <p:cNvSpPr/>
            <p:nvPr/>
          </p:nvSpPr>
          <p:spPr>
            <a:xfrm>
              <a:off x="1018216" y="4567792"/>
              <a:ext cx="1944632" cy="249299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Compute pools and data pools</a:t>
              </a:r>
            </a:p>
          </p:txBody>
        </p:sp>
        <p:grpSp>
          <p:nvGrpSpPr>
            <p:cNvPr id="38" name="Group 128">
              <a:extLst>
                <a:ext uri="{FF2B5EF4-FFF2-40B4-BE49-F238E27FC236}">
                  <a16:creationId xmlns:a16="http://schemas.microsoft.com/office/drawing/2014/main" id="{C25A3042-2242-3C4B-851F-92ED5110F8B9}"/>
                </a:ext>
              </a:extLst>
            </p:cNvPr>
            <p:cNvGrpSpPr/>
            <p:nvPr/>
          </p:nvGrpSpPr>
          <p:grpSpPr>
            <a:xfrm flipH="1">
              <a:off x="1154621" y="3295839"/>
              <a:ext cx="314197" cy="304412"/>
              <a:chOff x="7157554" y="1735934"/>
              <a:chExt cx="397423" cy="398542"/>
            </a:xfrm>
          </p:grpSpPr>
          <p:grpSp>
            <p:nvGrpSpPr>
              <p:cNvPr id="39" name="Group 129">
                <a:extLst>
                  <a:ext uri="{FF2B5EF4-FFF2-40B4-BE49-F238E27FC236}">
                    <a16:creationId xmlns:a16="http://schemas.microsoft.com/office/drawing/2014/main" id="{47447E1A-2755-FE41-AFA2-BC3C409A4903}"/>
                  </a:ext>
                </a:extLst>
              </p:cNvPr>
              <p:cNvGrpSpPr/>
              <p:nvPr/>
            </p:nvGrpSpPr>
            <p:grpSpPr>
              <a:xfrm>
                <a:off x="7157554" y="1735934"/>
                <a:ext cx="397423" cy="398542"/>
                <a:chOff x="2107244" y="1575258"/>
                <a:chExt cx="310993" cy="264555"/>
              </a:xfrm>
              <a:solidFill>
                <a:srgbClr val="0078D7"/>
              </a:solidFill>
            </p:grpSpPr>
            <p:sp>
              <p:nvSpPr>
                <p:cNvPr id="44" name="Rectangle 9">
                  <a:extLst>
                    <a:ext uri="{FF2B5EF4-FFF2-40B4-BE49-F238E27FC236}">
                      <a16:creationId xmlns:a16="http://schemas.microsoft.com/office/drawing/2014/main" id="{F9CB314B-D615-084C-98E4-AE76F061B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5" name="Line 10">
                  <a:extLst>
                    <a:ext uri="{FF2B5EF4-FFF2-40B4-BE49-F238E27FC236}">
                      <a16:creationId xmlns:a16="http://schemas.microsoft.com/office/drawing/2014/main" id="{4FAB6C3A-D59F-A748-BFEC-7F793CE9D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grpFill/>
                <a:ln w="1905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0" name="Group 130">
                <a:extLst>
                  <a:ext uri="{FF2B5EF4-FFF2-40B4-BE49-F238E27FC236}">
                    <a16:creationId xmlns:a16="http://schemas.microsoft.com/office/drawing/2014/main" id="{AA0CABC9-482A-4045-9A14-F52ACB12814D}"/>
                  </a:ext>
                </a:extLst>
              </p:cNvPr>
              <p:cNvGrpSpPr/>
              <p:nvPr/>
            </p:nvGrpSpPr>
            <p:grpSpPr>
              <a:xfrm>
                <a:off x="7264761" y="1903738"/>
                <a:ext cx="191394" cy="180132"/>
                <a:chOff x="2202934" y="1701907"/>
                <a:chExt cx="95690" cy="90061"/>
              </a:xfrm>
              <a:solidFill>
                <a:srgbClr val="50E6FF"/>
              </a:solidFill>
            </p:grpSpPr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1C4513DA-5787-3045-9E0D-80640A2A5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2934" y="1701907"/>
                  <a:ext cx="95690" cy="90061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3" name="Line 15">
                  <a:extLst>
                    <a:ext uri="{FF2B5EF4-FFF2-40B4-BE49-F238E27FC236}">
                      <a16:creationId xmlns:a16="http://schemas.microsoft.com/office/drawing/2014/main" id="{44C71627-C21A-7340-A1A1-0C83CD04B1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50779" y="1755381"/>
                  <a:ext cx="0" cy="36587"/>
                </a:xfrm>
                <a:prstGeom prst="line">
                  <a:avLst/>
                </a:pr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557">
                    <a:defRPr/>
                  </a:pPr>
                  <a:endParaRPr lang="en-US" sz="135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711041EC-1D2D-1645-ADC8-F20EE306C30C}"/>
                  </a:ext>
                </a:extLst>
              </p:cNvPr>
              <p:cNvSpPr/>
              <p:nvPr/>
            </p:nvSpPr>
            <p:spPr bwMode="auto">
              <a:xfrm>
                <a:off x="7190299" y="1771323"/>
                <a:ext cx="36975" cy="36975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60" name="Straight Arrow Connector 150">
              <a:extLst>
                <a:ext uri="{FF2B5EF4-FFF2-40B4-BE49-F238E27FC236}">
                  <a16:creationId xmlns:a16="http://schemas.microsoft.com/office/drawing/2014/main" id="{AA43E0BC-A0F5-D043-B009-02D3722C4E4F}"/>
                </a:ext>
              </a:extLst>
            </p:cNvPr>
            <p:cNvCxnSpPr>
              <a:cxnSpLocks/>
            </p:cNvCxnSpPr>
            <p:nvPr/>
          </p:nvCxnSpPr>
          <p:spPr>
            <a:xfrm>
              <a:off x="1990533" y="4368420"/>
              <a:ext cx="0" cy="151355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0E3B52B-FDE9-DC45-9BCF-BEBA160C3356}"/>
              </a:ext>
            </a:extLst>
          </p:cNvPr>
          <p:cNvGrpSpPr/>
          <p:nvPr/>
        </p:nvGrpSpPr>
        <p:grpSpPr>
          <a:xfrm>
            <a:off x="8386504" y="2883561"/>
            <a:ext cx="2606040" cy="3850922"/>
            <a:chOff x="8386504" y="2694878"/>
            <a:chExt cx="2606040" cy="3850922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33147E4D-1F2D-B143-A23F-699A412871D9}"/>
                </a:ext>
              </a:extLst>
            </p:cNvPr>
            <p:cNvSpPr txBox="1"/>
            <p:nvPr/>
          </p:nvSpPr>
          <p:spPr>
            <a:xfrm>
              <a:off x="8392256" y="2694878"/>
              <a:ext cx="2283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defRPr/>
              </a:pPr>
              <a:r>
                <a:rPr lang="en-US" sz="1200" b="1" dirty="0">
                  <a:solidFill>
                    <a:srgbClr val="0077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Complete AI platform</a:t>
              </a:r>
            </a:p>
          </p:txBody>
        </p:sp>
        <p:sp>
          <p:nvSpPr>
            <p:cNvPr id="31" name="TextBox 108">
              <a:extLst>
                <a:ext uri="{FF2B5EF4-FFF2-40B4-BE49-F238E27FC236}">
                  <a16:creationId xmlns:a16="http://schemas.microsoft.com/office/drawing/2014/main" id="{AF7583E5-E38D-0A40-A8FD-C61DA9EF01DA}"/>
                </a:ext>
              </a:extLst>
            </p:cNvPr>
            <p:cNvSpPr txBox="1"/>
            <p:nvPr/>
          </p:nvSpPr>
          <p:spPr>
            <a:xfrm>
              <a:off x="8386504" y="5542961"/>
              <a:ext cx="2606040" cy="1002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Easily feed integrated data from many sources to your model training</a:t>
              </a:r>
            </a:p>
            <a:p>
              <a:pPr defTabSz="342900">
                <a:spcAft>
                  <a:spcPts val="450"/>
                </a:spcAft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Ingest and prep data and then train, store, and operationalize your models all in one system</a:t>
              </a:r>
            </a:p>
          </p:txBody>
        </p:sp>
        <p:sp>
          <p:nvSpPr>
            <p:cNvPr id="46" name="TextBox 119">
              <a:extLst>
                <a:ext uri="{FF2B5EF4-FFF2-40B4-BE49-F238E27FC236}">
                  <a16:creationId xmlns:a16="http://schemas.microsoft.com/office/drawing/2014/main" id="{4CC3C7A9-56DE-1E4D-8B43-488DD9AAC41F}"/>
                </a:ext>
              </a:extLst>
            </p:cNvPr>
            <p:cNvSpPr txBox="1"/>
            <p:nvPr/>
          </p:nvSpPr>
          <p:spPr>
            <a:xfrm>
              <a:off x="8499574" y="4989758"/>
              <a:ext cx="645460" cy="3924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1" i="0" u="none" strike="noStrike" cap="none" spc="0" normalizeH="0" baseline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/>
                <a:t>External data sources</a:t>
              </a:r>
            </a:p>
          </p:txBody>
        </p:sp>
        <p:cxnSp>
          <p:nvCxnSpPr>
            <p:cNvPr id="47" name="Straight Arrow Connector 149">
              <a:extLst>
                <a:ext uri="{FF2B5EF4-FFF2-40B4-BE49-F238E27FC236}">
                  <a16:creationId xmlns:a16="http://schemas.microsoft.com/office/drawing/2014/main" id="{11FBFA25-1077-794C-B8CB-B441BC6A2EE4}"/>
                </a:ext>
              </a:extLst>
            </p:cNvPr>
            <p:cNvCxnSpPr>
              <a:cxnSpLocks/>
            </p:cNvCxnSpPr>
            <p:nvPr/>
          </p:nvCxnSpPr>
          <p:spPr>
            <a:xfrm>
              <a:off x="8821869" y="4687258"/>
              <a:ext cx="0" cy="271112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154">
              <a:extLst>
                <a:ext uri="{FF2B5EF4-FFF2-40B4-BE49-F238E27FC236}">
                  <a16:creationId xmlns:a16="http://schemas.microsoft.com/office/drawing/2014/main" id="{29586FCA-824A-E640-86E0-3750611C03DF}"/>
                </a:ext>
              </a:extLst>
            </p:cNvPr>
            <p:cNvSpPr/>
            <p:nvPr/>
          </p:nvSpPr>
          <p:spPr>
            <a:xfrm>
              <a:off x="8499573" y="4259330"/>
              <a:ext cx="966890" cy="387798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SQL Server</a:t>
              </a:r>
            </a:p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ML Services</a:t>
              </a:r>
            </a:p>
          </p:txBody>
        </p:sp>
        <p:sp>
          <p:nvSpPr>
            <p:cNvPr id="50" name="Rectangle 156">
              <a:extLst>
                <a:ext uri="{FF2B5EF4-FFF2-40B4-BE49-F238E27FC236}">
                  <a16:creationId xmlns:a16="http://schemas.microsoft.com/office/drawing/2014/main" id="{629834A2-BE02-834C-B91E-8B19416E5D5B}"/>
                </a:ext>
              </a:extLst>
            </p:cNvPr>
            <p:cNvSpPr/>
            <p:nvPr/>
          </p:nvSpPr>
          <p:spPr>
            <a:xfrm>
              <a:off x="9752310" y="4259330"/>
              <a:ext cx="966890" cy="387798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864" bIns="54864" rtlCol="0" anchor="ctr">
              <a:spAutoFit/>
            </a:bodyPr>
            <a:lstStyle/>
            <a:p>
              <a:pPr algn="ctr" defTabSz="342900">
                <a:defRPr/>
              </a:pP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Spark &amp;</a:t>
              </a:r>
              <a:b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</a:br>
              <a:r>
                <a: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Spark ML</a:t>
              </a:r>
            </a:p>
          </p:txBody>
        </p:sp>
        <p:sp>
          <p:nvSpPr>
            <p:cNvPr id="51" name="TextBox 158">
              <a:extLst>
                <a:ext uri="{FF2B5EF4-FFF2-40B4-BE49-F238E27FC236}">
                  <a16:creationId xmlns:a16="http://schemas.microsoft.com/office/drawing/2014/main" id="{37B55766-9928-AF41-8769-5B0A6F1F6A23}"/>
                </a:ext>
              </a:extLst>
            </p:cNvPr>
            <p:cNvSpPr txBox="1"/>
            <p:nvPr/>
          </p:nvSpPr>
          <p:spPr>
            <a:xfrm>
              <a:off x="9286657" y="4989758"/>
              <a:ext cx="645460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1" i="0" u="none" strike="noStrike" cap="none" spc="0" normalizeH="0" baseline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/>
                <a:t>HDFS</a:t>
              </a:r>
            </a:p>
          </p:txBody>
        </p:sp>
        <p:sp>
          <p:nvSpPr>
            <p:cNvPr id="52" name="TextBox 165">
              <a:extLst>
                <a:ext uri="{FF2B5EF4-FFF2-40B4-BE49-F238E27FC236}">
                  <a16:creationId xmlns:a16="http://schemas.microsoft.com/office/drawing/2014/main" id="{4AF18F79-E4D8-9848-8581-D1F898D95E5C}"/>
                </a:ext>
              </a:extLst>
            </p:cNvPr>
            <p:cNvSpPr txBox="1"/>
            <p:nvPr/>
          </p:nvSpPr>
          <p:spPr>
            <a:xfrm>
              <a:off x="9163050" y="3809346"/>
              <a:ext cx="947900" cy="3924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tIns="34290" rtlCol="0" anchor="t">
              <a:spAutoFit/>
            </a:bodyPr>
            <a:lstStyle>
              <a:defPPr>
                <a:defRPr lang="en-US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1" i="0" u="none" strike="noStrike" cap="none" spc="0" normalizeH="0" baseline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342900">
                <a:defRPr/>
              </a:pPr>
              <a:r>
                <a:rPr lang="en-US" sz="675" dirty="0"/>
                <a:t>REST API containers for models</a:t>
              </a:r>
            </a:p>
          </p:txBody>
        </p:sp>
        <p:grpSp>
          <p:nvGrpSpPr>
            <p:cNvPr id="53" name="Group 33">
              <a:extLst>
                <a:ext uri="{FF2B5EF4-FFF2-40B4-BE49-F238E27FC236}">
                  <a16:creationId xmlns:a16="http://schemas.microsoft.com/office/drawing/2014/main" id="{339912E8-4069-3F4C-8898-64B4A1E4651B}"/>
                </a:ext>
              </a:extLst>
            </p:cNvPr>
            <p:cNvGrpSpPr/>
            <p:nvPr/>
          </p:nvGrpSpPr>
          <p:grpSpPr>
            <a:xfrm>
              <a:off x="9176670" y="3542693"/>
              <a:ext cx="265097" cy="235484"/>
              <a:chOff x="8553451" y="2776608"/>
              <a:chExt cx="570138" cy="506450"/>
            </a:xfrm>
          </p:grpSpPr>
          <p:grpSp>
            <p:nvGrpSpPr>
              <p:cNvPr id="54" name="Group 32">
                <a:extLst>
                  <a:ext uri="{FF2B5EF4-FFF2-40B4-BE49-F238E27FC236}">
                    <a16:creationId xmlns:a16="http://schemas.microsoft.com/office/drawing/2014/main" id="{ADF4AC9A-08AB-6847-B076-CF292DAF022F}"/>
                  </a:ext>
                </a:extLst>
              </p:cNvPr>
              <p:cNvGrpSpPr/>
              <p:nvPr/>
            </p:nvGrpSpPr>
            <p:grpSpPr>
              <a:xfrm>
                <a:off x="8640346" y="2855984"/>
                <a:ext cx="396348" cy="347698"/>
                <a:chOff x="8634499" y="2855984"/>
                <a:chExt cx="396348" cy="347698"/>
              </a:xfrm>
            </p:grpSpPr>
            <p:grpSp>
              <p:nvGrpSpPr>
                <p:cNvPr id="56" name="Group 123">
                  <a:extLst>
                    <a:ext uri="{FF2B5EF4-FFF2-40B4-BE49-F238E27FC236}">
                      <a16:creationId xmlns:a16="http://schemas.microsoft.com/office/drawing/2014/main" id="{FEB4CB20-BE42-F343-8B9A-36F18AFD10BF}"/>
                    </a:ext>
                  </a:extLst>
                </p:cNvPr>
                <p:cNvGrpSpPr/>
                <p:nvPr/>
              </p:nvGrpSpPr>
              <p:grpSpPr>
                <a:xfrm flipH="1">
                  <a:off x="8634499" y="2855984"/>
                  <a:ext cx="396348" cy="347698"/>
                  <a:chOff x="2107244" y="1575258"/>
                  <a:chExt cx="310993" cy="264555"/>
                </a:xfrm>
                <a:noFill/>
              </p:grpSpPr>
              <p:sp>
                <p:nvSpPr>
                  <p:cNvPr id="58" name="Rectangle 9">
                    <a:extLst>
                      <a:ext uri="{FF2B5EF4-FFF2-40B4-BE49-F238E27FC236}">
                        <a16:creationId xmlns:a16="http://schemas.microsoft.com/office/drawing/2014/main" id="{D07CA4FF-45B3-4C4C-8827-BF63061C46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solidFill>
                    <a:srgbClr val="0078D7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" name="Line 10">
                    <a:extLst>
                      <a:ext uri="{FF2B5EF4-FFF2-40B4-BE49-F238E27FC236}">
                        <a16:creationId xmlns:a16="http://schemas.microsoft.com/office/drawing/2014/main" id="{C027695E-3E51-7C4C-8EDC-0426142776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51824"/>
                    <a:ext cx="310993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57" name="Oval 124">
                  <a:extLst>
                    <a:ext uri="{FF2B5EF4-FFF2-40B4-BE49-F238E27FC236}">
                      <a16:creationId xmlns:a16="http://schemas.microsoft.com/office/drawing/2014/main" id="{A651542C-1E6B-9547-8702-4CD2C2B35B27}"/>
                    </a:ext>
                  </a:extLst>
                </p:cNvPr>
                <p:cNvSpPr/>
                <p:nvPr/>
              </p:nvSpPr>
              <p:spPr bwMode="auto">
                <a:xfrm flipH="1">
                  <a:off x="8970021" y="2886858"/>
                  <a:ext cx="32258" cy="32258"/>
                </a:xfrm>
                <a:prstGeom prst="ellipse">
                  <a:avLst/>
                </a:prstGeom>
                <a:solidFill>
                  <a:srgbClr val="50E6FF"/>
                </a:solidFill>
                <a:ln w="12700" cap="rnd">
                  <a:solidFill>
                    <a:srgbClr val="50E6FF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rtlCol="0" anchor="ctr"/>
                <a:lstStyle/>
                <a:p>
                  <a:pPr defTabSz="685800">
                    <a:defRPr/>
                  </a:pPr>
                  <a:endParaRPr lang="en-US" sz="1350" kern="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55" name="Rectangle 146">
                <a:extLst>
                  <a:ext uri="{FF2B5EF4-FFF2-40B4-BE49-F238E27FC236}">
                    <a16:creationId xmlns:a16="http://schemas.microsoft.com/office/drawing/2014/main" id="{01E9DD4C-C328-9D48-856B-A95D57BACF89}"/>
                  </a:ext>
                </a:extLst>
              </p:cNvPr>
              <p:cNvSpPr/>
              <p:nvPr/>
            </p:nvSpPr>
            <p:spPr>
              <a:xfrm>
                <a:off x="8553451" y="2776608"/>
                <a:ext cx="570138" cy="506450"/>
              </a:xfrm>
              <a:prstGeom prst="rect">
                <a:avLst/>
              </a:prstGeom>
              <a:noFill/>
              <a:ln w="12700">
                <a:solidFill>
                  <a:srgbClr val="757575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p:txBody>
          </p:sp>
        </p:grpSp>
        <p:cxnSp>
          <p:nvCxnSpPr>
            <p:cNvPr id="61" name="Connector: Elbow 25">
              <a:extLst>
                <a:ext uri="{FF2B5EF4-FFF2-40B4-BE49-F238E27FC236}">
                  <a16:creationId xmlns:a16="http://schemas.microsoft.com/office/drawing/2014/main" id="{18509A3D-F53A-3144-A92F-C7E1CE1CB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88125" y="4135918"/>
              <a:ext cx="8435" cy="1096352"/>
            </a:xfrm>
            <a:prstGeom prst="bentConnector3">
              <a:avLst>
                <a:gd name="adj1" fmla="val 2041967"/>
              </a:avLst>
            </a:prstGeom>
            <a:ln w="12700">
              <a:solidFill>
                <a:srgbClr val="75757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157">
              <a:extLst>
                <a:ext uri="{FF2B5EF4-FFF2-40B4-BE49-F238E27FC236}">
                  <a16:creationId xmlns:a16="http://schemas.microsoft.com/office/drawing/2014/main" id="{20228F89-7E87-D244-B86F-E8088B0B5C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4441" y="4852946"/>
              <a:ext cx="0" cy="101343"/>
            </a:xfrm>
            <a:prstGeom prst="straightConnector1">
              <a:avLst/>
            </a:prstGeom>
            <a:ln w="12700">
              <a:solidFill>
                <a:srgbClr val="757575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166">
              <a:extLst>
                <a:ext uri="{FF2B5EF4-FFF2-40B4-BE49-F238E27FC236}">
                  <a16:creationId xmlns:a16="http://schemas.microsoft.com/office/drawing/2014/main" id="{07D4B5EF-7EB8-2B4E-9C33-69A620E3C84D}"/>
                </a:ext>
              </a:extLst>
            </p:cNvPr>
            <p:cNvGrpSpPr/>
            <p:nvPr/>
          </p:nvGrpSpPr>
          <p:grpSpPr>
            <a:xfrm>
              <a:off x="9504453" y="3542693"/>
              <a:ext cx="265097" cy="235484"/>
              <a:chOff x="8553451" y="2776608"/>
              <a:chExt cx="570138" cy="506450"/>
            </a:xfrm>
          </p:grpSpPr>
          <p:grpSp>
            <p:nvGrpSpPr>
              <p:cNvPr id="64" name="Group 167">
                <a:extLst>
                  <a:ext uri="{FF2B5EF4-FFF2-40B4-BE49-F238E27FC236}">
                    <a16:creationId xmlns:a16="http://schemas.microsoft.com/office/drawing/2014/main" id="{99BC4F85-96E6-7048-8309-A2738E27E1A5}"/>
                  </a:ext>
                </a:extLst>
              </p:cNvPr>
              <p:cNvGrpSpPr/>
              <p:nvPr/>
            </p:nvGrpSpPr>
            <p:grpSpPr>
              <a:xfrm>
                <a:off x="8640346" y="2855984"/>
                <a:ext cx="396348" cy="347698"/>
                <a:chOff x="8634499" y="2855984"/>
                <a:chExt cx="396348" cy="347698"/>
              </a:xfrm>
            </p:grpSpPr>
            <p:grpSp>
              <p:nvGrpSpPr>
                <p:cNvPr id="66" name="Group 169">
                  <a:extLst>
                    <a:ext uri="{FF2B5EF4-FFF2-40B4-BE49-F238E27FC236}">
                      <a16:creationId xmlns:a16="http://schemas.microsoft.com/office/drawing/2014/main" id="{CD606C39-B7C1-4944-A6D3-D2E6BF1F8143}"/>
                    </a:ext>
                  </a:extLst>
                </p:cNvPr>
                <p:cNvGrpSpPr/>
                <p:nvPr/>
              </p:nvGrpSpPr>
              <p:grpSpPr>
                <a:xfrm flipH="1">
                  <a:off x="8634499" y="2855984"/>
                  <a:ext cx="396348" cy="347698"/>
                  <a:chOff x="2107244" y="1575258"/>
                  <a:chExt cx="310993" cy="264555"/>
                </a:xfrm>
                <a:noFill/>
              </p:grpSpPr>
              <p:sp>
                <p:nvSpPr>
                  <p:cNvPr id="68" name="Rectangle 9">
                    <a:extLst>
                      <a:ext uri="{FF2B5EF4-FFF2-40B4-BE49-F238E27FC236}">
                        <a16:creationId xmlns:a16="http://schemas.microsoft.com/office/drawing/2014/main" id="{2E268724-BB4C-684B-92AC-631AD6BE45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solidFill>
                    <a:srgbClr val="0078D7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" name="Line 10">
                    <a:extLst>
                      <a:ext uri="{FF2B5EF4-FFF2-40B4-BE49-F238E27FC236}">
                        <a16:creationId xmlns:a16="http://schemas.microsoft.com/office/drawing/2014/main" id="{9F5C58AB-3CE0-2E44-A8E6-AA9C3CD0E2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51824"/>
                    <a:ext cx="310993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67" name="Oval 170">
                  <a:extLst>
                    <a:ext uri="{FF2B5EF4-FFF2-40B4-BE49-F238E27FC236}">
                      <a16:creationId xmlns:a16="http://schemas.microsoft.com/office/drawing/2014/main" id="{17900C78-634E-2243-916A-0319D90CABA9}"/>
                    </a:ext>
                  </a:extLst>
                </p:cNvPr>
                <p:cNvSpPr/>
                <p:nvPr/>
              </p:nvSpPr>
              <p:spPr bwMode="auto">
                <a:xfrm flipH="1">
                  <a:off x="8970021" y="2886858"/>
                  <a:ext cx="32258" cy="32258"/>
                </a:xfrm>
                <a:prstGeom prst="ellipse">
                  <a:avLst/>
                </a:prstGeom>
                <a:solidFill>
                  <a:srgbClr val="50E6FF"/>
                </a:solidFill>
                <a:ln w="12700" cap="rnd">
                  <a:solidFill>
                    <a:srgbClr val="50E6FF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rtlCol="0" anchor="ctr"/>
                <a:lstStyle/>
                <a:p>
                  <a:pPr defTabSz="685800">
                    <a:defRPr/>
                  </a:pPr>
                  <a:endParaRPr lang="en-US" sz="1350" kern="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65" name="Rectangle 168">
                <a:extLst>
                  <a:ext uri="{FF2B5EF4-FFF2-40B4-BE49-F238E27FC236}">
                    <a16:creationId xmlns:a16="http://schemas.microsoft.com/office/drawing/2014/main" id="{BCDFA470-AE33-9649-930A-C76AC24317B1}"/>
                  </a:ext>
                </a:extLst>
              </p:cNvPr>
              <p:cNvSpPr/>
              <p:nvPr/>
            </p:nvSpPr>
            <p:spPr>
              <a:xfrm>
                <a:off x="8553451" y="2776608"/>
                <a:ext cx="570138" cy="506450"/>
              </a:xfrm>
              <a:prstGeom prst="rect">
                <a:avLst/>
              </a:prstGeom>
              <a:noFill/>
              <a:ln w="12700">
                <a:solidFill>
                  <a:srgbClr val="757575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p:txBody>
          </p:sp>
        </p:grpSp>
        <p:grpSp>
          <p:nvGrpSpPr>
            <p:cNvPr id="70" name="Group 173">
              <a:extLst>
                <a:ext uri="{FF2B5EF4-FFF2-40B4-BE49-F238E27FC236}">
                  <a16:creationId xmlns:a16="http://schemas.microsoft.com/office/drawing/2014/main" id="{1F9984CF-FFFE-634D-9DD2-ABE95E36468C}"/>
                </a:ext>
              </a:extLst>
            </p:cNvPr>
            <p:cNvGrpSpPr/>
            <p:nvPr/>
          </p:nvGrpSpPr>
          <p:grpSpPr>
            <a:xfrm>
              <a:off x="9832237" y="3542693"/>
              <a:ext cx="265097" cy="235484"/>
              <a:chOff x="8553451" y="2776608"/>
              <a:chExt cx="570138" cy="506450"/>
            </a:xfrm>
          </p:grpSpPr>
          <p:grpSp>
            <p:nvGrpSpPr>
              <p:cNvPr id="71" name="Group 174">
                <a:extLst>
                  <a:ext uri="{FF2B5EF4-FFF2-40B4-BE49-F238E27FC236}">
                    <a16:creationId xmlns:a16="http://schemas.microsoft.com/office/drawing/2014/main" id="{C730F78D-89D8-7540-BA0C-5A42FC7D3634}"/>
                  </a:ext>
                </a:extLst>
              </p:cNvPr>
              <p:cNvGrpSpPr/>
              <p:nvPr/>
            </p:nvGrpSpPr>
            <p:grpSpPr>
              <a:xfrm>
                <a:off x="8640346" y="2855984"/>
                <a:ext cx="396348" cy="347698"/>
                <a:chOff x="8634499" y="2855984"/>
                <a:chExt cx="396348" cy="347698"/>
              </a:xfrm>
            </p:grpSpPr>
            <p:grpSp>
              <p:nvGrpSpPr>
                <p:cNvPr id="73" name="Group 176">
                  <a:extLst>
                    <a:ext uri="{FF2B5EF4-FFF2-40B4-BE49-F238E27FC236}">
                      <a16:creationId xmlns:a16="http://schemas.microsoft.com/office/drawing/2014/main" id="{2CA6DCB0-9A95-E149-98E1-1AE5CBA15F69}"/>
                    </a:ext>
                  </a:extLst>
                </p:cNvPr>
                <p:cNvGrpSpPr/>
                <p:nvPr/>
              </p:nvGrpSpPr>
              <p:grpSpPr>
                <a:xfrm flipH="1">
                  <a:off x="8634499" y="2855984"/>
                  <a:ext cx="396348" cy="347698"/>
                  <a:chOff x="2107244" y="1575258"/>
                  <a:chExt cx="310993" cy="264555"/>
                </a:xfrm>
                <a:noFill/>
              </p:grpSpPr>
              <p:sp>
                <p:nvSpPr>
                  <p:cNvPr id="75" name="Rectangle 9">
                    <a:extLst>
                      <a:ext uri="{FF2B5EF4-FFF2-40B4-BE49-F238E27FC236}">
                        <a16:creationId xmlns:a16="http://schemas.microsoft.com/office/drawing/2014/main" id="{1BB9050D-A2D4-7748-BEF0-738A1BDAD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solidFill>
                    <a:srgbClr val="0078D7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" name="Line 10">
                    <a:extLst>
                      <a:ext uri="{FF2B5EF4-FFF2-40B4-BE49-F238E27FC236}">
                        <a16:creationId xmlns:a16="http://schemas.microsoft.com/office/drawing/2014/main" id="{2F86597D-2AC5-3A41-9B1E-13D84FBF86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51824"/>
                    <a:ext cx="310993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74" name="Oval 177">
                  <a:extLst>
                    <a:ext uri="{FF2B5EF4-FFF2-40B4-BE49-F238E27FC236}">
                      <a16:creationId xmlns:a16="http://schemas.microsoft.com/office/drawing/2014/main" id="{F633B1AC-AED5-6D43-B1FC-726C5CC93C1D}"/>
                    </a:ext>
                  </a:extLst>
                </p:cNvPr>
                <p:cNvSpPr/>
                <p:nvPr/>
              </p:nvSpPr>
              <p:spPr bwMode="auto">
                <a:xfrm flipH="1">
                  <a:off x="8970021" y="2886858"/>
                  <a:ext cx="32258" cy="32258"/>
                </a:xfrm>
                <a:prstGeom prst="ellipse">
                  <a:avLst/>
                </a:prstGeom>
                <a:solidFill>
                  <a:srgbClr val="50E6FF"/>
                </a:solidFill>
                <a:ln w="12700" cap="rnd">
                  <a:solidFill>
                    <a:srgbClr val="50E6FF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rtlCol="0" anchor="ctr"/>
                <a:lstStyle/>
                <a:p>
                  <a:pPr defTabSz="685800">
                    <a:defRPr/>
                  </a:pPr>
                  <a:endParaRPr lang="en-US" sz="1350" kern="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72" name="Rectangle 175">
                <a:extLst>
                  <a:ext uri="{FF2B5EF4-FFF2-40B4-BE49-F238E27FC236}">
                    <a16:creationId xmlns:a16="http://schemas.microsoft.com/office/drawing/2014/main" id="{CE8446AF-BC8F-324B-8A25-51CDB7CB7FC1}"/>
                  </a:ext>
                </a:extLst>
              </p:cNvPr>
              <p:cNvSpPr/>
              <p:nvPr/>
            </p:nvSpPr>
            <p:spPr>
              <a:xfrm>
                <a:off x="8553451" y="2776608"/>
                <a:ext cx="570138" cy="506450"/>
              </a:xfrm>
              <a:prstGeom prst="rect">
                <a:avLst/>
              </a:prstGeom>
              <a:noFill/>
              <a:ln w="12700">
                <a:solidFill>
                  <a:srgbClr val="757575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p:txBody>
          </p:sp>
        </p:grpSp>
        <p:grpSp>
          <p:nvGrpSpPr>
            <p:cNvPr id="77" name="Group 180">
              <a:extLst>
                <a:ext uri="{FF2B5EF4-FFF2-40B4-BE49-F238E27FC236}">
                  <a16:creationId xmlns:a16="http://schemas.microsoft.com/office/drawing/2014/main" id="{9C239C3B-18AB-484D-9C4B-67613840D9B9}"/>
                </a:ext>
              </a:extLst>
            </p:cNvPr>
            <p:cNvGrpSpPr/>
            <p:nvPr/>
          </p:nvGrpSpPr>
          <p:grpSpPr>
            <a:xfrm>
              <a:off x="9412308" y="3255526"/>
              <a:ext cx="265097" cy="235484"/>
              <a:chOff x="8553451" y="2776608"/>
              <a:chExt cx="570138" cy="506450"/>
            </a:xfrm>
          </p:grpSpPr>
          <p:grpSp>
            <p:nvGrpSpPr>
              <p:cNvPr id="78" name="Group 181">
                <a:extLst>
                  <a:ext uri="{FF2B5EF4-FFF2-40B4-BE49-F238E27FC236}">
                    <a16:creationId xmlns:a16="http://schemas.microsoft.com/office/drawing/2014/main" id="{923A763B-CCD1-0448-ABEA-05181DFCA143}"/>
                  </a:ext>
                </a:extLst>
              </p:cNvPr>
              <p:cNvGrpSpPr/>
              <p:nvPr/>
            </p:nvGrpSpPr>
            <p:grpSpPr>
              <a:xfrm>
                <a:off x="8640346" y="2855984"/>
                <a:ext cx="396348" cy="347698"/>
                <a:chOff x="8634499" y="2855984"/>
                <a:chExt cx="396348" cy="347698"/>
              </a:xfrm>
            </p:grpSpPr>
            <p:grpSp>
              <p:nvGrpSpPr>
                <p:cNvPr id="80" name="Group 183">
                  <a:extLst>
                    <a:ext uri="{FF2B5EF4-FFF2-40B4-BE49-F238E27FC236}">
                      <a16:creationId xmlns:a16="http://schemas.microsoft.com/office/drawing/2014/main" id="{BA3269CF-10CA-654D-8B1E-706C1A7506C4}"/>
                    </a:ext>
                  </a:extLst>
                </p:cNvPr>
                <p:cNvGrpSpPr/>
                <p:nvPr/>
              </p:nvGrpSpPr>
              <p:grpSpPr>
                <a:xfrm flipH="1">
                  <a:off x="8634499" y="2855984"/>
                  <a:ext cx="396348" cy="347698"/>
                  <a:chOff x="2107244" y="1575258"/>
                  <a:chExt cx="310993" cy="264555"/>
                </a:xfrm>
                <a:noFill/>
              </p:grpSpPr>
              <p:sp>
                <p:nvSpPr>
                  <p:cNvPr id="82" name="Rectangle 9">
                    <a:extLst>
                      <a:ext uri="{FF2B5EF4-FFF2-40B4-BE49-F238E27FC236}">
                        <a16:creationId xmlns:a16="http://schemas.microsoft.com/office/drawing/2014/main" id="{C1105329-7DFD-4246-9E77-EC4416FFB3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solidFill>
                    <a:srgbClr val="0078D7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3" name="Line 10">
                    <a:extLst>
                      <a:ext uri="{FF2B5EF4-FFF2-40B4-BE49-F238E27FC236}">
                        <a16:creationId xmlns:a16="http://schemas.microsoft.com/office/drawing/2014/main" id="{954F8069-121E-C944-BB12-2AD0A3DCE6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51824"/>
                    <a:ext cx="310993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81" name="Oval 184">
                  <a:extLst>
                    <a:ext uri="{FF2B5EF4-FFF2-40B4-BE49-F238E27FC236}">
                      <a16:creationId xmlns:a16="http://schemas.microsoft.com/office/drawing/2014/main" id="{6B9068CA-9E7B-DF4C-A55F-AD6341F7BD3F}"/>
                    </a:ext>
                  </a:extLst>
                </p:cNvPr>
                <p:cNvSpPr/>
                <p:nvPr/>
              </p:nvSpPr>
              <p:spPr bwMode="auto">
                <a:xfrm flipH="1">
                  <a:off x="8970021" y="2886858"/>
                  <a:ext cx="32258" cy="32258"/>
                </a:xfrm>
                <a:prstGeom prst="ellipse">
                  <a:avLst/>
                </a:prstGeom>
                <a:solidFill>
                  <a:srgbClr val="50E6FF"/>
                </a:solidFill>
                <a:ln w="12700" cap="rnd">
                  <a:solidFill>
                    <a:srgbClr val="50E6FF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rtlCol="0" anchor="ctr"/>
                <a:lstStyle/>
                <a:p>
                  <a:pPr defTabSz="685800">
                    <a:defRPr/>
                  </a:pPr>
                  <a:endParaRPr lang="en-US" sz="1350" kern="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79" name="Rectangle 182">
                <a:extLst>
                  <a:ext uri="{FF2B5EF4-FFF2-40B4-BE49-F238E27FC236}">
                    <a16:creationId xmlns:a16="http://schemas.microsoft.com/office/drawing/2014/main" id="{2D66F86D-2DA2-2F4D-856A-312FB457B6F8}"/>
                  </a:ext>
                </a:extLst>
              </p:cNvPr>
              <p:cNvSpPr/>
              <p:nvPr/>
            </p:nvSpPr>
            <p:spPr>
              <a:xfrm>
                <a:off x="8553451" y="2776608"/>
                <a:ext cx="570138" cy="506450"/>
              </a:xfrm>
              <a:prstGeom prst="rect">
                <a:avLst/>
              </a:prstGeom>
              <a:noFill/>
              <a:ln w="12700">
                <a:solidFill>
                  <a:srgbClr val="757575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p:txBody>
          </p:sp>
        </p:grpSp>
        <p:grpSp>
          <p:nvGrpSpPr>
            <p:cNvPr id="84" name="Group 188">
              <a:extLst>
                <a:ext uri="{FF2B5EF4-FFF2-40B4-BE49-F238E27FC236}">
                  <a16:creationId xmlns:a16="http://schemas.microsoft.com/office/drawing/2014/main" id="{C3C3EF43-D090-CC4D-AEAD-864C0EE7EA87}"/>
                </a:ext>
              </a:extLst>
            </p:cNvPr>
            <p:cNvGrpSpPr/>
            <p:nvPr/>
          </p:nvGrpSpPr>
          <p:grpSpPr>
            <a:xfrm>
              <a:off x="9740091" y="3255526"/>
              <a:ext cx="265097" cy="235484"/>
              <a:chOff x="8553451" y="2776608"/>
              <a:chExt cx="570138" cy="506450"/>
            </a:xfrm>
          </p:grpSpPr>
          <p:grpSp>
            <p:nvGrpSpPr>
              <p:cNvPr id="85" name="Group 189">
                <a:extLst>
                  <a:ext uri="{FF2B5EF4-FFF2-40B4-BE49-F238E27FC236}">
                    <a16:creationId xmlns:a16="http://schemas.microsoft.com/office/drawing/2014/main" id="{7846EF9E-09B4-5848-B424-C601130930BD}"/>
                  </a:ext>
                </a:extLst>
              </p:cNvPr>
              <p:cNvGrpSpPr/>
              <p:nvPr/>
            </p:nvGrpSpPr>
            <p:grpSpPr>
              <a:xfrm>
                <a:off x="8640346" y="2855984"/>
                <a:ext cx="396348" cy="347698"/>
                <a:chOff x="8634499" y="2855984"/>
                <a:chExt cx="396348" cy="347698"/>
              </a:xfrm>
            </p:grpSpPr>
            <p:grpSp>
              <p:nvGrpSpPr>
                <p:cNvPr id="87" name="Group 191">
                  <a:extLst>
                    <a:ext uri="{FF2B5EF4-FFF2-40B4-BE49-F238E27FC236}">
                      <a16:creationId xmlns:a16="http://schemas.microsoft.com/office/drawing/2014/main" id="{61AE31E6-EA89-5948-9AD2-3B05E0C46FD8}"/>
                    </a:ext>
                  </a:extLst>
                </p:cNvPr>
                <p:cNvGrpSpPr/>
                <p:nvPr/>
              </p:nvGrpSpPr>
              <p:grpSpPr>
                <a:xfrm flipH="1">
                  <a:off x="8634499" y="2855984"/>
                  <a:ext cx="396348" cy="347698"/>
                  <a:chOff x="2107244" y="1575258"/>
                  <a:chExt cx="310993" cy="264555"/>
                </a:xfrm>
                <a:noFill/>
              </p:grpSpPr>
              <p:sp>
                <p:nvSpPr>
                  <p:cNvPr id="89" name="Rectangle 9">
                    <a:extLst>
                      <a:ext uri="{FF2B5EF4-FFF2-40B4-BE49-F238E27FC236}">
                        <a16:creationId xmlns:a16="http://schemas.microsoft.com/office/drawing/2014/main" id="{08D1927E-D98E-D94E-B3DA-4C34EC65B0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solidFill>
                    <a:srgbClr val="0078D7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0" name="Line 10">
                    <a:extLst>
                      <a:ext uri="{FF2B5EF4-FFF2-40B4-BE49-F238E27FC236}">
                        <a16:creationId xmlns:a16="http://schemas.microsoft.com/office/drawing/2014/main" id="{BC9B6D64-686B-974F-BBF5-0D8E82AED9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51824"/>
                    <a:ext cx="310993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557">
                      <a:defRPr/>
                    </a:pPr>
                    <a:endParaRPr lang="en-US" sz="1350" kern="0" dirty="0">
                      <a:solidFill>
                        <a:srgbClr val="3F3F3F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88" name="Oval 192">
                  <a:extLst>
                    <a:ext uri="{FF2B5EF4-FFF2-40B4-BE49-F238E27FC236}">
                      <a16:creationId xmlns:a16="http://schemas.microsoft.com/office/drawing/2014/main" id="{030DBC03-73C0-E442-B42D-11FF0CF1468D}"/>
                    </a:ext>
                  </a:extLst>
                </p:cNvPr>
                <p:cNvSpPr/>
                <p:nvPr/>
              </p:nvSpPr>
              <p:spPr bwMode="auto">
                <a:xfrm flipH="1">
                  <a:off x="8970021" y="2886858"/>
                  <a:ext cx="32258" cy="32258"/>
                </a:xfrm>
                <a:prstGeom prst="ellipse">
                  <a:avLst/>
                </a:prstGeom>
                <a:solidFill>
                  <a:srgbClr val="50E6FF"/>
                </a:solidFill>
                <a:ln w="12700" cap="rnd">
                  <a:solidFill>
                    <a:srgbClr val="50E6FF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rtlCol="0" anchor="ctr"/>
                <a:lstStyle/>
                <a:p>
                  <a:pPr defTabSz="685800">
                    <a:defRPr/>
                  </a:pPr>
                  <a:endParaRPr lang="en-US" sz="1350" kern="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86" name="Rectangle 190">
                <a:extLst>
                  <a:ext uri="{FF2B5EF4-FFF2-40B4-BE49-F238E27FC236}">
                    <a16:creationId xmlns:a16="http://schemas.microsoft.com/office/drawing/2014/main" id="{8A1283A7-1BDB-0A49-8DC9-A256FE244658}"/>
                  </a:ext>
                </a:extLst>
              </p:cNvPr>
              <p:cNvSpPr/>
              <p:nvPr/>
            </p:nvSpPr>
            <p:spPr>
              <a:xfrm>
                <a:off x="8553451" y="2776608"/>
                <a:ext cx="570138" cy="506450"/>
              </a:xfrm>
              <a:prstGeom prst="rect">
                <a:avLst/>
              </a:prstGeom>
              <a:noFill/>
              <a:ln w="12700">
                <a:solidFill>
                  <a:srgbClr val="757575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900" b="1" dirty="0">
                  <a:solidFill>
                    <a:srgbClr val="0078D7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50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340E9-7031-4043-942F-B399171E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3" y="1076698"/>
            <a:ext cx="10123053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8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Containers: core of Big Data Clusters</a:t>
            </a:r>
            <a:endParaRPr lang="nl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535B-8EBE-4399-8D52-36C64482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477"/>
            <a:ext cx="10515600" cy="5075646"/>
          </a:xfrm>
        </p:spPr>
        <p:txBody>
          <a:bodyPr>
            <a:normAutofit/>
          </a:bodyPr>
          <a:lstStyle/>
          <a:p>
            <a:r>
              <a:rPr lang="en-US" dirty="0"/>
              <a:t>Everything we’ve seen in the previous architecture image runs inside containers!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Containers are a new abstraction level inside the virtualization world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Containers allow for</a:t>
            </a:r>
            <a:br>
              <a:rPr lang="en-US" dirty="0"/>
            </a:br>
            <a:r>
              <a:rPr lang="en-US" dirty="0"/>
              <a:t>portable and scalable</a:t>
            </a:r>
            <a:br>
              <a:rPr lang="en-US" dirty="0"/>
            </a:br>
            <a:r>
              <a:rPr lang="en-US" dirty="0"/>
              <a:t>performance without</a:t>
            </a:r>
            <a:br>
              <a:rPr lang="en-US" dirty="0"/>
            </a:br>
            <a:r>
              <a:rPr lang="en-US" dirty="0"/>
              <a:t>the overhead of</a:t>
            </a:r>
            <a:br>
              <a:rPr lang="en-US" dirty="0"/>
            </a:br>
            <a:r>
              <a:rPr lang="en-US" dirty="0"/>
              <a:t>virtualization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B442C-2804-A64E-9C67-9680A732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52" y="3443515"/>
            <a:ext cx="3405947" cy="30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535B-8EBE-4399-8D52-36C64482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Dealing with all the containers we need, and making sure they are running and active, </a:t>
            </a:r>
            <a:br>
              <a:rPr lang="en-US" dirty="0"/>
            </a:br>
            <a:r>
              <a:rPr lang="en-US" dirty="0"/>
              <a:t>is a complex task that requires </a:t>
            </a:r>
            <a:br>
              <a:rPr lang="en-US" dirty="0"/>
            </a:br>
            <a:r>
              <a:rPr lang="en-US" dirty="0"/>
              <a:t>an orchestrator</a:t>
            </a:r>
            <a:endParaRPr lang="nl-NL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F27B8-9B36-A045-A4F7-9E28366AD4C9}"/>
              </a:ext>
            </a:extLst>
          </p:cNvPr>
          <p:cNvGrpSpPr/>
          <p:nvPr/>
        </p:nvGrpSpPr>
        <p:grpSpPr>
          <a:xfrm>
            <a:off x="5619729" y="2100336"/>
            <a:ext cx="6005121" cy="4683532"/>
            <a:chOff x="5619729" y="2100336"/>
            <a:chExt cx="6005121" cy="4683532"/>
          </a:xfrm>
        </p:grpSpPr>
        <p:sp>
          <p:nvSpPr>
            <p:cNvPr id="5" name="Hexagon 3">
              <a:extLst>
                <a:ext uri="{FF2B5EF4-FFF2-40B4-BE49-F238E27FC236}">
                  <a16:creationId xmlns:a16="http://schemas.microsoft.com/office/drawing/2014/main" id="{578F4981-A7BF-6E4E-9B23-F3D4D261D478}"/>
                </a:ext>
              </a:extLst>
            </p:cNvPr>
            <p:cNvSpPr/>
            <p:nvPr/>
          </p:nvSpPr>
          <p:spPr>
            <a:xfrm>
              <a:off x="9047959" y="2868758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Hexagon 4">
              <a:extLst>
                <a:ext uri="{FF2B5EF4-FFF2-40B4-BE49-F238E27FC236}">
                  <a16:creationId xmlns:a16="http://schemas.microsoft.com/office/drawing/2014/main" id="{F5370357-BCA2-E748-AA0B-F27A9DE35D73}"/>
                </a:ext>
              </a:extLst>
            </p:cNvPr>
            <p:cNvSpPr/>
            <p:nvPr/>
          </p:nvSpPr>
          <p:spPr>
            <a:xfrm>
              <a:off x="5620626" y="2869514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8AB68A1-DD66-7644-BE07-737F65465A5B}"/>
                </a:ext>
              </a:extLst>
            </p:cNvPr>
            <p:cNvSpPr/>
            <p:nvPr/>
          </p:nvSpPr>
          <p:spPr>
            <a:xfrm>
              <a:off x="7334635" y="3680101"/>
              <a:ext cx="2032753" cy="1497961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35B9632-D6B3-C945-9894-78F535505F29}"/>
                </a:ext>
              </a:extLst>
            </p:cNvPr>
            <p:cNvSpPr/>
            <p:nvPr/>
          </p:nvSpPr>
          <p:spPr>
            <a:xfrm>
              <a:off x="9041609" y="4482884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8B86F99-633C-8541-BE97-0A38CDF636AD}"/>
                </a:ext>
              </a:extLst>
            </p:cNvPr>
            <p:cNvSpPr/>
            <p:nvPr/>
          </p:nvSpPr>
          <p:spPr>
            <a:xfrm>
              <a:off x="7335912" y="5286268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8D157008-134F-3F41-A11E-FB9495E517F9}"/>
                </a:ext>
              </a:extLst>
            </p:cNvPr>
            <p:cNvSpPr/>
            <p:nvPr/>
          </p:nvSpPr>
          <p:spPr>
            <a:xfrm>
              <a:off x="5619729" y="4474037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E74E24-3C1B-084D-B581-69FECFC2C8B1}"/>
                </a:ext>
              </a:extLst>
            </p:cNvPr>
            <p:cNvSpPr txBox="1"/>
            <p:nvPr/>
          </p:nvSpPr>
          <p:spPr>
            <a:xfrm>
              <a:off x="7338943" y="2561402"/>
              <a:ext cx="203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19ED9AE-FF6F-B14D-8031-B34DE75BA5B5}"/>
                </a:ext>
              </a:extLst>
            </p:cNvPr>
            <p:cNvSpPr txBox="1"/>
            <p:nvPr/>
          </p:nvSpPr>
          <p:spPr>
            <a:xfrm>
              <a:off x="9028347" y="3419008"/>
              <a:ext cx="203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0988711-E0D4-084C-AFB9-C27E22F47EFD}"/>
                </a:ext>
              </a:extLst>
            </p:cNvPr>
            <p:cNvSpPr txBox="1"/>
            <p:nvPr/>
          </p:nvSpPr>
          <p:spPr>
            <a:xfrm>
              <a:off x="5649431" y="3381383"/>
              <a:ext cx="2016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E8A87AE-2EEE-8B43-9239-166439C9FE46}"/>
                </a:ext>
              </a:extLst>
            </p:cNvPr>
            <p:cNvSpPr txBox="1"/>
            <p:nvPr/>
          </p:nvSpPr>
          <p:spPr>
            <a:xfrm>
              <a:off x="5649431" y="4986046"/>
              <a:ext cx="1986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A3971C5-5F05-CB41-9D03-C45F1C590395}"/>
                </a:ext>
              </a:extLst>
            </p:cNvPr>
            <p:cNvSpPr txBox="1"/>
            <p:nvPr/>
          </p:nvSpPr>
          <p:spPr>
            <a:xfrm>
              <a:off x="7381636" y="5774825"/>
              <a:ext cx="2006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7748496-3899-B047-BFB9-FE96E75FFFE1}"/>
                </a:ext>
              </a:extLst>
            </p:cNvPr>
            <p:cNvSpPr txBox="1"/>
            <p:nvPr/>
          </p:nvSpPr>
          <p:spPr>
            <a:xfrm>
              <a:off x="7497521" y="4070801"/>
              <a:ext cx="1689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7D136F0-1119-944E-A243-D59B749F0659}"/>
                </a:ext>
              </a:extLst>
            </p:cNvPr>
            <p:cNvSpPr txBox="1"/>
            <p:nvPr/>
          </p:nvSpPr>
          <p:spPr>
            <a:xfrm>
              <a:off x="9042821" y="4986002"/>
              <a:ext cx="203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EB890B4-5E84-9E42-ACAE-98D8382B86F9}"/>
                </a:ext>
              </a:extLst>
            </p:cNvPr>
            <p:cNvSpPr txBox="1"/>
            <p:nvPr/>
          </p:nvSpPr>
          <p:spPr>
            <a:xfrm>
              <a:off x="8229542" y="3654055"/>
              <a:ext cx="891814" cy="23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899" dirty="0" err="1">
                  <a:solidFill>
                    <a:prstClr val="black"/>
                  </a:solidFill>
                  <a:latin typeface="Calibri" panose="020F0502020204030204"/>
                </a:rPr>
                <a:t>kube</a:t>
              </a:r>
              <a:r>
                <a:rPr lang="en-US" sz="899" dirty="0">
                  <a:solidFill>
                    <a:prstClr val="black"/>
                  </a:solidFill>
                  <a:latin typeface="Calibri" panose="020F0502020204030204"/>
                </a:rPr>
                <a:t>-proxy</a:t>
              </a:r>
              <a:endParaRPr lang="en-US" sz="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C45C1431-2E38-D942-BB3C-5C9274F53B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79326" y="3882734"/>
              <a:ext cx="665662" cy="193375"/>
            </a:xfrm>
            <a:prstGeom prst="rect">
              <a:avLst/>
            </a:prstGeom>
            <a:noFill/>
          </p:spPr>
        </p:pic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95FF5E12-E28A-7F49-9BB5-5162C25514ED}"/>
                </a:ext>
              </a:extLst>
            </p:cNvPr>
            <p:cNvSpPr txBox="1"/>
            <p:nvPr/>
          </p:nvSpPr>
          <p:spPr>
            <a:xfrm>
              <a:off x="7674732" y="3660390"/>
              <a:ext cx="609187" cy="23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0">
                <a:defRPr/>
              </a:pPr>
              <a:r>
                <a:rPr lang="en-US" sz="899" dirty="0">
                  <a:solidFill>
                    <a:prstClr val="black"/>
                  </a:solidFill>
                  <a:latin typeface="Calibri" panose="020F0502020204030204"/>
                </a:rPr>
                <a:t>kubelet</a:t>
              </a:r>
              <a:endParaRPr lang="en-US" sz="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58688FAF-5336-2849-A959-1520560B28E3}"/>
                </a:ext>
              </a:extLst>
            </p:cNvPr>
            <p:cNvSpPr/>
            <p:nvPr/>
          </p:nvSpPr>
          <p:spPr>
            <a:xfrm>
              <a:off x="7896566" y="4498959"/>
              <a:ext cx="598454" cy="338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0">
                <a:defRPr/>
              </a:pPr>
              <a:r>
                <a:rPr lang="en-US" sz="1599" dirty="0">
                  <a:solidFill>
                    <a:srgbClr val="565D6F"/>
                  </a:solidFill>
                  <a:latin typeface="Calibri" panose="020F0502020204030204"/>
                </a:rPr>
                <a:t>Pod</a:t>
              </a:r>
              <a:endParaRPr lang="en-US" sz="1199" dirty="0">
                <a:solidFill>
                  <a:srgbClr val="565D6F"/>
                </a:solidFill>
                <a:latin typeface="Calibri" panose="020F0502020204030204"/>
              </a:endParaRPr>
            </a:p>
          </p:txBody>
        </p:sp>
        <p:sp>
          <p:nvSpPr>
            <p:cNvPr id="22" name="Hexagon 25">
              <a:extLst>
                <a:ext uri="{FF2B5EF4-FFF2-40B4-BE49-F238E27FC236}">
                  <a16:creationId xmlns:a16="http://schemas.microsoft.com/office/drawing/2014/main" id="{8412D1AA-5378-AB42-B314-A591439F39C7}"/>
                </a:ext>
              </a:extLst>
            </p:cNvPr>
            <p:cNvSpPr/>
            <p:nvPr/>
          </p:nvSpPr>
          <p:spPr>
            <a:xfrm>
              <a:off x="7597840" y="4482828"/>
              <a:ext cx="1517208" cy="362879"/>
            </a:xfrm>
            <a:prstGeom prst="hexagon">
              <a:avLst/>
            </a:prstGeom>
            <a:noFill/>
            <a:ln>
              <a:solidFill>
                <a:srgbClr val="0BB5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Can 24">
              <a:extLst>
                <a:ext uri="{FF2B5EF4-FFF2-40B4-BE49-F238E27FC236}">
                  <a16:creationId xmlns:a16="http://schemas.microsoft.com/office/drawing/2014/main" id="{19FF5F6E-6A59-E548-9EBD-A0193F5A51A2}"/>
                </a:ext>
              </a:extLst>
            </p:cNvPr>
            <p:cNvSpPr/>
            <p:nvPr/>
          </p:nvSpPr>
          <p:spPr>
            <a:xfrm>
              <a:off x="11091404" y="4296288"/>
              <a:ext cx="533446" cy="262856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4" name="Picture 4" descr="See the source image">
              <a:extLst>
                <a:ext uri="{FF2B5EF4-FFF2-40B4-BE49-F238E27FC236}">
                  <a16:creationId xmlns:a16="http://schemas.microsoft.com/office/drawing/2014/main" id="{2087C325-FB9B-F846-BE96-840F6680F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305" y="4523257"/>
              <a:ext cx="289737" cy="28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See the source image">
              <a:extLst>
                <a:ext uri="{FF2B5EF4-FFF2-40B4-BE49-F238E27FC236}">
                  <a16:creationId xmlns:a16="http://schemas.microsoft.com/office/drawing/2014/main" id="{B53F47C7-FB88-4A45-B93A-70F096DD1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632" y="4555970"/>
              <a:ext cx="289737" cy="28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See the source image">
              <a:extLst>
                <a:ext uri="{FF2B5EF4-FFF2-40B4-BE49-F238E27FC236}">
                  <a16:creationId xmlns:a16="http://schemas.microsoft.com/office/drawing/2014/main" id="{F3131275-1AD6-B44B-A079-1DF493595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420" y="4534227"/>
              <a:ext cx="289737" cy="28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exagon 30">
              <a:extLst>
                <a:ext uri="{FF2B5EF4-FFF2-40B4-BE49-F238E27FC236}">
                  <a16:creationId xmlns:a16="http://schemas.microsoft.com/office/drawing/2014/main" id="{9D2A1DDF-FACE-1B4C-BE21-FFB18B425821}"/>
                </a:ext>
              </a:extLst>
            </p:cNvPr>
            <p:cNvSpPr/>
            <p:nvPr/>
          </p:nvSpPr>
          <p:spPr>
            <a:xfrm>
              <a:off x="7792879" y="4891583"/>
              <a:ext cx="549138" cy="233583"/>
            </a:xfrm>
            <a:prstGeom prst="hexagon">
              <a:avLst/>
            </a:prstGeom>
            <a:noFill/>
            <a:ln>
              <a:solidFill>
                <a:srgbClr val="0BB5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ADA145D-F3EA-8E4C-A745-B519143722B2}"/>
                </a:ext>
              </a:extLst>
            </p:cNvPr>
            <p:cNvSpPr/>
            <p:nvPr/>
          </p:nvSpPr>
          <p:spPr>
            <a:xfrm>
              <a:off x="7854092" y="4883827"/>
              <a:ext cx="423366" cy="27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0">
                <a:defRPr/>
              </a:pPr>
              <a:r>
                <a:rPr lang="en-US" sz="1199" dirty="0">
                  <a:solidFill>
                    <a:srgbClr val="565D6F"/>
                  </a:solidFill>
                  <a:latin typeface="Calibri" panose="020F0502020204030204"/>
                </a:rPr>
                <a:t>Pod</a:t>
              </a:r>
            </a:p>
          </p:txBody>
        </p:sp>
        <p:sp>
          <p:nvSpPr>
            <p:cNvPr id="29" name="Hexagon 32">
              <a:extLst>
                <a:ext uri="{FF2B5EF4-FFF2-40B4-BE49-F238E27FC236}">
                  <a16:creationId xmlns:a16="http://schemas.microsoft.com/office/drawing/2014/main" id="{4B406C1D-BB70-B34C-AFFA-1B9B25FF8116}"/>
                </a:ext>
              </a:extLst>
            </p:cNvPr>
            <p:cNvSpPr/>
            <p:nvPr/>
          </p:nvSpPr>
          <p:spPr>
            <a:xfrm>
              <a:off x="8385105" y="4893894"/>
              <a:ext cx="521436" cy="233583"/>
            </a:xfrm>
            <a:prstGeom prst="hexagon">
              <a:avLst/>
            </a:prstGeom>
            <a:noFill/>
            <a:ln>
              <a:solidFill>
                <a:srgbClr val="0BB5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2184C700-9BFE-6D44-AF7F-A0596BB5C349}"/>
                </a:ext>
              </a:extLst>
            </p:cNvPr>
            <p:cNvSpPr/>
            <p:nvPr/>
          </p:nvSpPr>
          <p:spPr>
            <a:xfrm>
              <a:off x="8433305" y="4883826"/>
              <a:ext cx="423366" cy="27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0">
                <a:defRPr/>
              </a:pPr>
              <a:r>
                <a:rPr lang="en-US" sz="1199" dirty="0">
                  <a:solidFill>
                    <a:srgbClr val="565D6F"/>
                  </a:solidFill>
                  <a:latin typeface="Calibri" panose="020F0502020204030204"/>
                </a:rPr>
                <a:t>Pod</a:t>
              </a:r>
            </a:p>
          </p:txBody>
        </p:sp>
        <p:cxnSp>
          <p:nvCxnSpPr>
            <p:cNvPr id="31" name="Straight Connector 34">
              <a:extLst>
                <a:ext uri="{FF2B5EF4-FFF2-40B4-BE49-F238E27FC236}">
                  <a16:creationId xmlns:a16="http://schemas.microsoft.com/office/drawing/2014/main" id="{D3ADDE5A-7791-454E-911C-44144D7EDC5A}"/>
                </a:ext>
              </a:extLst>
            </p:cNvPr>
            <p:cNvCxnSpPr/>
            <p:nvPr/>
          </p:nvCxnSpPr>
          <p:spPr>
            <a:xfrm>
              <a:off x="7660205" y="4109536"/>
              <a:ext cx="138318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2" name="Group 2">
              <a:extLst>
                <a:ext uri="{FF2B5EF4-FFF2-40B4-BE49-F238E27FC236}">
                  <a16:creationId xmlns:a16="http://schemas.microsoft.com/office/drawing/2014/main" id="{F77C9976-647F-0B41-AFEF-6267B0FAC1EC}"/>
                </a:ext>
              </a:extLst>
            </p:cNvPr>
            <p:cNvGrpSpPr/>
            <p:nvPr/>
          </p:nvGrpSpPr>
          <p:grpSpPr>
            <a:xfrm>
              <a:off x="8023702" y="2310863"/>
              <a:ext cx="773217" cy="1082044"/>
              <a:chOff x="795875" y="830311"/>
              <a:chExt cx="773721" cy="1082748"/>
            </a:xfrm>
          </p:grpSpPr>
          <p:sp>
            <p:nvSpPr>
              <p:cNvPr id="33" name="Hexagon 37">
                <a:extLst>
                  <a:ext uri="{FF2B5EF4-FFF2-40B4-BE49-F238E27FC236}">
                    <a16:creationId xmlns:a16="http://schemas.microsoft.com/office/drawing/2014/main" id="{9F1F7F15-2B16-A847-9684-60D823B00F1F}"/>
                  </a:ext>
                </a:extLst>
              </p:cNvPr>
              <p:cNvSpPr/>
              <p:nvPr/>
            </p:nvSpPr>
            <p:spPr>
              <a:xfrm>
                <a:off x="878440" y="830311"/>
                <a:ext cx="691156" cy="336780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3760">
                  <a:defRPr/>
                </a:pPr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8">
                <a:extLst>
                  <a:ext uri="{FF2B5EF4-FFF2-40B4-BE49-F238E27FC236}">
                    <a16:creationId xmlns:a16="http://schemas.microsoft.com/office/drawing/2014/main" id="{80910153-0B43-224A-9E79-57B9F8B8574C}"/>
                  </a:ext>
                </a:extLst>
              </p:cNvPr>
              <p:cNvSpPr/>
              <p:nvPr/>
            </p:nvSpPr>
            <p:spPr>
              <a:xfrm>
                <a:off x="795875" y="1543727"/>
                <a:ext cx="723275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913760">
                  <a:defRPr/>
                </a:pPr>
                <a:r>
                  <a:rPr lang="en-US" sz="899" dirty="0">
                    <a:solidFill>
                      <a:srgbClr val="0BB593"/>
                    </a:solidFill>
                    <a:latin typeface="Calibri" panose="020F0502020204030204"/>
                  </a:rPr>
                  <a:t>Kubernetes</a:t>
                </a:r>
              </a:p>
              <a:p>
                <a:pPr algn="ctr" defTabSz="913760">
                  <a:defRPr/>
                </a:pPr>
                <a:r>
                  <a:rPr lang="en-US" sz="899" dirty="0">
                    <a:solidFill>
                      <a:srgbClr val="0BB593"/>
                    </a:solidFill>
                    <a:latin typeface="Calibri" panose="020F0502020204030204"/>
                  </a:rPr>
                  <a:t>Master</a:t>
                </a:r>
              </a:p>
            </p:txBody>
          </p:sp>
        </p:grpSp>
        <p:pic>
          <p:nvPicPr>
            <p:cNvPr id="35" name="Picture 2" descr="https://upload.wikimedia.org/wikipedia/commons/thumb/6/67/Kubernetes_logo.svg/1024px-Kubernetes_logo.svg.png">
              <a:extLst>
                <a:ext uri="{FF2B5EF4-FFF2-40B4-BE49-F238E27FC236}">
                  <a16:creationId xmlns:a16="http://schemas.microsoft.com/office/drawing/2014/main" id="{D835003B-E5B2-9342-BD48-7D94BEFF4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9270" y="2238420"/>
              <a:ext cx="1526384" cy="26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B563474F-7A31-C741-B21C-0E119DF4E24D}"/>
                </a:ext>
              </a:extLst>
            </p:cNvPr>
            <p:cNvCxnSpPr>
              <a:cxnSpLocks/>
              <a:stCxn id="7" idx="0"/>
              <a:endCxn id="23" idx="2"/>
            </p:cNvCxnSpPr>
            <p:nvPr/>
          </p:nvCxnSpPr>
          <p:spPr>
            <a:xfrm flipV="1">
              <a:off x="9367388" y="4427716"/>
              <a:ext cx="1724016" cy="136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44D2E9AC-1F34-C04F-8FED-DB8B6EA8C12A}"/>
                </a:ext>
              </a:extLst>
            </p:cNvPr>
            <p:cNvSpPr/>
            <p:nvPr/>
          </p:nvSpPr>
          <p:spPr>
            <a:xfrm>
              <a:off x="7342454" y="2100336"/>
              <a:ext cx="2034000" cy="1497600"/>
            </a:xfrm>
            <a:prstGeom prst="hexagon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0">
                <a:defRPr/>
              </a:pPr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2FFF-B8C7-48F5-BFF4-592EC74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architecture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EB3C9-281C-8541-931F-6CCB9DFD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29" y="1163782"/>
            <a:ext cx="7260341" cy="56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996610782E1E49BA4157AFD0ABCDC0" ma:contentTypeVersion="7" ma:contentTypeDescription="Een nieuw document maken." ma:contentTypeScope="" ma:versionID="1d7a0e60a3dd8cb54834c97db6c619ef">
  <xsd:schema xmlns:xsd="http://www.w3.org/2001/XMLSchema" xmlns:xs="http://www.w3.org/2001/XMLSchema" xmlns:p="http://schemas.microsoft.com/office/2006/metadata/properties" xmlns:ns2="fe3ac4bb-b109-48a4-93f6-7dceb8117f38" targetNamespace="http://schemas.microsoft.com/office/2006/metadata/properties" ma:root="true" ma:fieldsID="f4d0f9ab4e3ed4d9672fceb1f246fde1" ns2:_="">
    <xsd:import namespace="fe3ac4bb-b109-48a4-93f6-7dceb8117f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ac4bb-b109-48a4-93f6-7dceb8117f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4DD9CB-9C9C-4AEF-9F94-8766034248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3ac4bb-b109-48a4-93f6-7dceb8117f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FB5CA-AA3A-4BF7-A356-ED56212ADC97}">
  <ds:schemaRefs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fe3ac4bb-b109-48a4-93f6-7dceb8117f3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3EF86E-9847-4523-A908-9F9C56E159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496</Words>
  <Application>Microsoft Macintosh PowerPoint</Application>
  <PresentationFormat>Widescreen</PresentationFormat>
  <Paragraphs>106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Microsoft JhengHei</vt:lpstr>
      <vt:lpstr>Arial</vt:lpstr>
      <vt:lpstr>Calibri</vt:lpstr>
      <vt:lpstr>Microsoft JhengHei Light</vt:lpstr>
      <vt:lpstr>Montserrat</vt:lpstr>
      <vt:lpstr>Montserrat Light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Introduction</vt:lpstr>
      <vt:lpstr>Straight to the point!</vt:lpstr>
      <vt:lpstr>Centralized Data Hub</vt:lpstr>
      <vt:lpstr>Architecture overview</vt:lpstr>
      <vt:lpstr>Containers: core of Big Data Clusters</vt:lpstr>
      <vt:lpstr>Container orchestration</vt:lpstr>
      <vt:lpstr>Logical architecture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van de Laar</dc:creator>
  <cp:lastModifiedBy>Enrico van de Laar</cp:lastModifiedBy>
  <cp:revision>35</cp:revision>
  <dcterms:created xsi:type="dcterms:W3CDTF">2017-09-05T07:21:35Z</dcterms:created>
  <dcterms:modified xsi:type="dcterms:W3CDTF">2019-10-05T13:19:13Z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0x01010067996610782E1E49BA4157AFD0ABCDC0</vt:lpwstr>
  </property>
</Properties>
</file>